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handoutMasterIdLst>
    <p:handoutMasterId r:id="rId28"/>
  </p:handoutMasterIdLst>
  <p:sldIdLst>
    <p:sldId id="274" r:id="rId2"/>
    <p:sldId id="257" r:id="rId3"/>
    <p:sldId id="294" r:id="rId4"/>
    <p:sldId id="295" r:id="rId5"/>
    <p:sldId id="297" r:id="rId6"/>
    <p:sldId id="296" r:id="rId7"/>
    <p:sldId id="272" r:id="rId8"/>
    <p:sldId id="298" r:id="rId9"/>
    <p:sldId id="299" r:id="rId10"/>
    <p:sldId id="300" r:id="rId11"/>
    <p:sldId id="281" r:id="rId12"/>
    <p:sldId id="301" r:id="rId13"/>
    <p:sldId id="290" r:id="rId14"/>
    <p:sldId id="289" r:id="rId15"/>
    <p:sldId id="302" r:id="rId16"/>
    <p:sldId id="265" r:id="rId17"/>
    <p:sldId id="260" r:id="rId18"/>
    <p:sldId id="266" r:id="rId19"/>
    <p:sldId id="303" r:id="rId20"/>
    <p:sldId id="292" r:id="rId21"/>
    <p:sldId id="304" r:id="rId22"/>
    <p:sldId id="271" r:id="rId23"/>
    <p:sldId id="279" r:id="rId24"/>
    <p:sldId id="305" r:id="rId25"/>
    <p:sldId id="264" r:id="rId26"/>
  </p:sldIdLst>
  <p:sldSz cx="9144000" cy="6858000" type="screen4x3"/>
  <p:notesSz cx="6669088"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6"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404" autoAdjust="0"/>
  </p:normalViewPr>
  <p:slideViewPr>
    <p:cSldViewPr>
      <p:cViewPr varScale="1">
        <p:scale>
          <a:sx n="59" d="100"/>
          <a:sy n="59" d="100"/>
        </p:scale>
        <p:origin x="1902" y="78"/>
      </p:cViewPr>
      <p:guideLst>
        <p:guide orient="horz" pos="2160"/>
        <p:guide pos="2880"/>
      </p:guideLst>
    </p:cSldViewPr>
  </p:slideViewPr>
  <p:notesTextViewPr>
    <p:cViewPr>
      <p:scale>
        <a:sx n="1" d="1"/>
        <a:sy n="1" d="1"/>
      </p:scale>
      <p:origin x="0" y="0"/>
    </p:cViewPr>
  </p:notesTextViewPr>
  <p:notesViewPr>
    <p:cSldViewPr>
      <p:cViewPr>
        <p:scale>
          <a:sx n="100" d="100"/>
          <a:sy n="100" d="100"/>
        </p:scale>
        <p:origin x="-900" y="378"/>
      </p:cViewPr>
      <p:guideLst>
        <p:guide orient="horz" pos="3126"/>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890253" cy="496253"/>
          </a:xfrm>
          <a:prstGeom prst="rect">
            <a:avLst/>
          </a:prstGeom>
        </p:spPr>
        <p:txBody>
          <a:bodyPr vert="horz" lIns="92016" tIns="46008" rIns="92016" bIns="46008" rtlCol="0"/>
          <a:lstStyle>
            <a:lvl1pPr algn="l">
              <a:defRPr sz="1200"/>
            </a:lvl1pPr>
          </a:lstStyle>
          <a:p>
            <a:endParaRPr lang="en-GB"/>
          </a:p>
        </p:txBody>
      </p:sp>
      <p:sp>
        <p:nvSpPr>
          <p:cNvPr id="3" name="Date Placeholder 2"/>
          <p:cNvSpPr>
            <a:spLocks noGrp="1"/>
          </p:cNvSpPr>
          <p:nvPr>
            <p:ph type="dt" sz="quarter" idx="1"/>
          </p:nvPr>
        </p:nvSpPr>
        <p:spPr>
          <a:xfrm>
            <a:off x="3777265" y="1"/>
            <a:ext cx="2890253" cy="496253"/>
          </a:xfrm>
          <a:prstGeom prst="rect">
            <a:avLst/>
          </a:prstGeom>
        </p:spPr>
        <p:txBody>
          <a:bodyPr vert="horz" lIns="92016" tIns="46008" rIns="92016" bIns="46008" rtlCol="0"/>
          <a:lstStyle>
            <a:lvl1pPr algn="r">
              <a:defRPr sz="1200"/>
            </a:lvl1pPr>
          </a:lstStyle>
          <a:p>
            <a:fld id="{21F6A867-2B31-45F9-9604-7C041275A5D6}" type="datetimeFigureOut">
              <a:rPr lang="en-GB" smtClean="0"/>
              <a:pPr/>
              <a:t>21/06/2022</a:t>
            </a:fld>
            <a:endParaRPr lang="en-GB"/>
          </a:p>
        </p:txBody>
      </p:sp>
      <p:sp>
        <p:nvSpPr>
          <p:cNvPr id="4" name="Footer Placeholder 3"/>
          <p:cNvSpPr>
            <a:spLocks noGrp="1"/>
          </p:cNvSpPr>
          <p:nvPr>
            <p:ph type="ftr" sz="quarter" idx="2"/>
          </p:nvPr>
        </p:nvSpPr>
        <p:spPr>
          <a:xfrm>
            <a:off x="0" y="9428790"/>
            <a:ext cx="2890253" cy="496252"/>
          </a:xfrm>
          <a:prstGeom prst="rect">
            <a:avLst/>
          </a:prstGeom>
        </p:spPr>
        <p:txBody>
          <a:bodyPr vert="horz" lIns="92016" tIns="46008" rIns="92016" bIns="46008" rtlCol="0" anchor="b"/>
          <a:lstStyle>
            <a:lvl1pPr algn="l">
              <a:defRPr sz="1200"/>
            </a:lvl1pPr>
          </a:lstStyle>
          <a:p>
            <a:endParaRPr lang="en-GB"/>
          </a:p>
        </p:txBody>
      </p:sp>
      <p:sp>
        <p:nvSpPr>
          <p:cNvPr id="5" name="Slide Number Placeholder 4"/>
          <p:cNvSpPr>
            <a:spLocks noGrp="1"/>
          </p:cNvSpPr>
          <p:nvPr>
            <p:ph type="sldNum" sz="quarter" idx="3"/>
          </p:nvPr>
        </p:nvSpPr>
        <p:spPr>
          <a:xfrm>
            <a:off x="3777265" y="9428790"/>
            <a:ext cx="2890253" cy="496252"/>
          </a:xfrm>
          <a:prstGeom prst="rect">
            <a:avLst/>
          </a:prstGeom>
        </p:spPr>
        <p:txBody>
          <a:bodyPr vert="horz" lIns="92016" tIns="46008" rIns="92016" bIns="46008" rtlCol="0" anchor="b"/>
          <a:lstStyle>
            <a:lvl1pPr algn="r">
              <a:defRPr sz="1200"/>
            </a:lvl1pPr>
          </a:lstStyle>
          <a:p>
            <a:fld id="{A4DB17FC-A3B8-4FA9-8B10-216B4D1B5B62}" type="slidenum">
              <a:rPr lang="en-GB" smtClean="0"/>
              <a:pPr/>
              <a:t>‹#›</a:t>
            </a:fld>
            <a:endParaRPr lang="en-GB"/>
          </a:p>
        </p:txBody>
      </p:sp>
    </p:spTree>
    <p:extLst>
      <p:ext uri="{BB962C8B-B14F-4D97-AF65-F5344CB8AC3E}">
        <p14:creationId xmlns:p14="http://schemas.microsoft.com/office/powerpoint/2010/main" val="650993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890253" cy="496253"/>
          </a:xfrm>
          <a:prstGeom prst="rect">
            <a:avLst/>
          </a:prstGeom>
        </p:spPr>
        <p:txBody>
          <a:bodyPr vert="horz" lIns="92016" tIns="46008" rIns="92016" bIns="46008" rtlCol="0"/>
          <a:lstStyle>
            <a:lvl1pPr algn="l">
              <a:defRPr sz="1200"/>
            </a:lvl1pPr>
          </a:lstStyle>
          <a:p>
            <a:endParaRPr lang="en-GB"/>
          </a:p>
        </p:txBody>
      </p:sp>
      <p:sp>
        <p:nvSpPr>
          <p:cNvPr id="3" name="Date Placeholder 2"/>
          <p:cNvSpPr>
            <a:spLocks noGrp="1"/>
          </p:cNvSpPr>
          <p:nvPr>
            <p:ph type="dt" idx="1"/>
          </p:nvPr>
        </p:nvSpPr>
        <p:spPr>
          <a:xfrm>
            <a:off x="3777265" y="1"/>
            <a:ext cx="2890253" cy="496253"/>
          </a:xfrm>
          <a:prstGeom prst="rect">
            <a:avLst/>
          </a:prstGeom>
        </p:spPr>
        <p:txBody>
          <a:bodyPr vert="horz" lIns="92016" tIns="46008" rIns="92016" bIns="46008" rtlCol="0"/>
          <a:lstStyle>
            <a:lvl1pPr algn="r">
              <a:defRPr sz="1200"/>
            </a:lvl1pPr>
          </a:lstStyle>
          <a:p>
            <a:fld id="{A047363B-2639-4DC3-8BD9-0CFA4108EF2A}" type="datetimeFigureOut">
              <a:rPr lang="en-GB" smtClean="0"/>
              <a:pPr/>
              <a:t>21/06/2022</a:t>
            </a:fld>
            <a:endParaRPr lang="en-GB"/>
          </a:p>
        </p:txBody>
      </p:sp>
      <p:sp>
        <p:nvSpPr>
          <p:cNvPr id="4" name="Slide Image Placeholder 3"/>
          <p:cNvSpPr>
            <a:spLocks noGrp="1" noRot="1" noChangeAspect="1"/>
          </p:cNvSpPr>
          <p:nvPr>
            <p:ph type="sldImg" idx="2"/>
          </p:nvPr>
        </p:nvSpPr>
        <p:spPr>
          <a:xfrm>
            <a:off x="854075" y="744538"/>
            <a:ext cx="4960938" cy="3721100"/>
          </a:xfrm>
          <a:prstGeom prst="rect">
            <a:avLst/>
          </a:prstGeom>
          <a:noFill/>
          <a:ln w="12700">
            <a:solidFill>
              <a:prstClr val="black"/>
            </a:solidFill>
          </a:ln>
        </p:spPr>
        <p:txBody>
          <a:bodyPr vert="horz" lIns="92016" tIns="46008" rIns="92016" bIns="46008" rtlCol="0" anchor="ctr"/>
          <a:lstStyle/>
          <a:p>
            <a:endParaRPr lang="en-GB"/>
          </a:p>
        </p:txBody>
      </p:sp>
      <p:sp>
        <p:nvSpPr>
          <p:cNvPr id="5" name="Notes Placeholder 4"/>
          <p:cNvSpPr>
            <a:spLocks noGrp="1"/>
          </p:cNvSpPr>
          <p:nvPr>
            <p:ph type="body" sz="quarter" idx="3"/>
          </p:nvPr>
        </p:nvSpPr>
        <p:spPr>
          <a:xfrm>
            <a:off x="667225" y="4715193"/>
            <a:ext cx="5334643" cy="4466268"/>
          </a:xfrm>
          <a:prstGeom prst="rect">
            <a:avLst/>
          </a:prstGeom>
        </p:spPr>
        <p:txBody>
          <a:bodyPr vert="horz" lIns="92016" tIns="46008" rIns="92016" bIns="460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790"/>
            <a:ext cx="2890253" cy="496252"/>
          </a:xfrm>
          <a:prstGeom prst="rect">
            <a:avLst/>
          </a:prstGeom>
        </p:spPr>
        <p:txBody>
          <a:bodyPr vert="horz" lIns="92016" tIns="46008" rIns="92016" bIns="46008" rtlCol="0" anchor="b"/>
          <a:lstStyle>
            <a:lvl1pPr algn="l">
              <a:defRPr sz="1200"/>
            </a:lvl1pPr>
          </a:lstStyle>
          <a:p>
            <a:endParaRPr lang="en-GB"/>
          </a:p>
        </p:txBody>
      </p:sp>
      <p:sp>
        <p:nvSpPr>
          <p:cNvPr id="7" name="Slide Number Placeholder 6"/>
          <p:cNvSpPr>
            <a:spLocks noGrp="1"/>
          </p:cNvSpPr>
          <p:nvPr>
            <p:ph type="sldNum" sz="quarter" idx="5"/>
          </p:nvPr>
        </p:nvSpPr>
        <p:spPr>
          <a:xfrm>
            <a:off x="3777265" y="9428790"/>
            <a:ext cx="2890253" cy="496252"/>
          </a:xfrm>
          <a:prstGeom prst="rect">
            <a:avLst/>
          </a:prstGeom>
        </p:spPr>
        <p:txBody>
          <a:bodyPr vert="horz" lIns="92016" tIns="46008" rIns="92016" bIns="46008" rtlCol="0" anchor="b"/>
          <a:lstStyle>
            <a:lvl1pPr algn="r">
              <a:defRPr sz="1200"/>
            </a:lvl1pPr>
          </a:lstStyle>
          <a:p>
            <a:fld id="{254675C8-5DD2-4CB6-8194-716C3CF0C261}" type="slidenum">
              <a:rPr lang="en-GB" smtClean="0"/>
              <a:pPr/>
              <a:t>‹#›</a:t>
            </a:fld>
            <a:endParaRPr lang="en-GB"/>
          </a:p>
        </p:txBody>
      </p:sp>
    </p:spTree>
    <p:extLst>
      <p:ext uri="{BB962C8B-B14F-4D97-AF65-F5344CB8AC3E}">
        <p14:creationId xmlns:p14="http://schemas.microsoft.com/office/powerpoint/2010/main" val="4248593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1</a:t>
            </a:fld>
            <a:endParaRPr lang="en-GB"/>
          </a:p>
        </p:txBody>
      </p:sp>
    </p:spTree>
    <p:extLst>
      <p:ext uri="{BB962C8B-B14F-4D97-AF65-F5344CB8AC3E}">
        <p14:creationId xmlns:p14="http://schemas.microsoft.com/office/powerpoint/2010/main" val="22408986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2</a:t>
            </a:fld>
            <a:endParaRPr lang="en-GB"/>
          </a:p>
        </p:txBody>
      </p:sp>
    </p:spTree>
    <p:extLst>
      <p:ext uri="{BB962C8B-B14F-4D97-AF65-F5344CB8AC3E}">
        <p14:creationId xmlns:p14="http://schemas.microsoft.com/office/powerpoint/2010/main" val="2424569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7</a:t>
            </a:fld>
            <a:endParaRPr lang="en-GB"/>
          </a:p>
        </p:txBody>
      </p:sp>
    </p:spTree>
    <p:extLst>
      <p:ext uri="{BB962C8B-B14F-4D97-AF65-F5344CB8AC3E}">
        <p14:creationId xmlns:p14="http://schemas.microsoft.com/office/powerpoint/2010/main" val="2424569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Please ensure all clothes are named, it is very tricky working out whose</a:t>
            </a:r>
            <a:r>
              <a:rPr lang="en-GB" baseline="0" dirty="0"/>
              <a:t> is whose when you have 90 identical uniforms.</a:t>
            </a:r>
            <a:endParaRPr lang="en-GB"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10</a:t>
            </a:fld>
            <a:endParaRPr lang="en-GB"/>
          </a:p>
        </p:txBody>
      </p:sp>
    </p:spTree>
    <p:extLst>
      <p:ext uri="{BB962C8B-B14F-4D97-AF65-F5344CB8AC3E}">
        <p14:creationId xmlns:p14="http://schemas.microsoft.com/office/powerpoint/2010/main" val="3074362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254675C8-5DD2-4CB6-8194-716C3CF0C261}" type="slidenum">
              <a:rPr lang="en-GB" smtClean="0"/>
              <a:pPr/>
              <a:t>17</a:t>
            </a:fld>
            <a:endParaRPr lang="en-GB"/>
          </a:p>
        </p:txBody>
      </p:sp>
    </p:spTree>
    <p:extLst>
      <p:ext uri="{BB962C8B-B14F-4D97-AF65-F5344CB8AC3E}">
        <p14:creationId xmlns:p14="http://schemas.microsoft.com/office/powerpoint/2010/main" val="2889828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 normal circumstances, we would have arranged a Home Visit to meet you in your home and we would have organised a time for you to come into school to meet us and see your classroom. However, in order for us to get to know you a little bit more, we would love for you to complete our One Page Profile. This gives us a snapshot of your child.</a:t>
            </a:r>
          </a:p>
          <a:p>
            <a:r>
              <a:rPr lang="en-GB" dirty="0"/>
              <a:t>You can include photographs, drawn pictures etc.</a:t>
            </a:r>
          </a:p>
          <a:p>
            <a:r>
              <a:rPr lang="en-GB" dirty="0"/>
              <a:t>We will then spend the first 2 weeks sharing these with your child as a way for us to get to know them.</a:t>
            </a:r>
          </a:p>
          <a:p>
            <a:r>
              <a:rPr lang="en-GB" dirty="0"/>
              <a:t>Please return these to me via email or in the school office.</a:t>
            </a:r>
          </a:p>
        </p:txBody>
      </p:sp>
      <p:sp>
        <p:nvSpPr>
          <p:cNvPr id="4" name="Slide Number Placeholder 3"/>
          <p:cNvSpPr>
            <a:spLocks noGrp="1"/>
          </p:cNvSpPr>
          <p:nvPr>
            <p:ph type="sldNum" sz="quarter" idx="5"/>
          </p:nvPr>
        </p:nvSpPr>
        <p:spPr/>
        <p:txBody>
          <a:bodyPr/>
          <a:lstStyle/>
          <a:p>
            <a:fld id="{254675C8-5DD2-4CB6-8194-716C3CF0C261}" type="slidenum">
              <a:rPr lang="en-GB" smtClean="0"/>
              <a:pPr/>
              <a:t>23</a:t>
            </a:fld>
            <a:endParaRPr lang="en-GB"/>
          </a:p>
        </p:txBody>
      </p:sp>
    </p:spTree>
    <p:extLst>
      <p:ext uri="{BB962C8B-B14F-4D97-AF65-F5344CB8AC3E}">
        <p14:creationId xmlns:p14="http://schemas.microsoft.com/office/powerpoint/2010/main" val="8278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Andrea</a:t>
            </a:r>
          </a:p>
        </p:txBody>
      </p:sp>
      <p:sp>
        <p:nvSpPr>
          <p:cNvPr id="4" name="Slide Number Placeholder 3"/>
          <p:cNvSpPr>
            <a:spLocks noGrp="1"/>
          </p:cNvSpPr>
          <p:nvPr>
            <p:ph type="sldNum" sz="quarter" idx="10"/>
          </p:nvPr>
        </p:nvSpPr>
        <p:spPr/>
        <p:txBody>
          <a:bodyPr/>
          <a:lstStyle/>
          <a:p>
            <a:fld id="{254675C8-5DD2-4CB6-8194-716C3CF0C261}" type="slidenum">
              <a:rPr lang="en-GB" smtClean="0"/>
              <a:pPr/>
              <a:t>25</a:t>
            </a:fld>
            <a:endParaRPr lang="en-GB"/>
          </a:p>
        </p:txBody>
      </p:sp>
    </p:spTree>
    <p:extLst>
      <p:ext uri="{BB962C8B-B14F-4D97-AF65-F5344CB8AC3E}">
        <p14:creationId xmlns:p14="http://schemas.microsoft.com/office/powerpoint/2010/main" val="42309159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F5DD5615-7CC3-4136-93B3-F88D80B44529}" type="datetimeFigureOut">
              <a:rPr lang="en-GB" smtClean="0"/>
              <a:pPr/>
              <a:t>21/06/2022</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ECD480A-A25A-444F-A4D9-B488287C168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5DD5615-7CC3-4136-93B3-F88D80B44529}" type="datetimeFigureOut">
              <a:rPr lang="en-GB" smtClean="0"/>
              <a:pPr/>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D480A-A25A-444F-A4D9-B488287C168F}"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F5DD5615-7CC3-4136-93B3-F88D80B44529}" type="datetimeFigureOut">
              <a:rPr lang="en-GB" smtClean="0"/>
              <a:pPr/>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D480A-A25A-444F-A4D9-B488287C168F}"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F5DD5615-7CC3-4136-93B3-F88D80B44529}" type="datetimeFigureOut">
              <a:rPr lang="en-GB" smtClean="0"/>
              <a:pPr/>
              <a:t>21/06/2022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D480A-A25A-444F-A4D9-B488287C168F}"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F5DD5615-7CC3-4136-93B3-F88D80B44529}" type="datetimeFigureOut">
              <a:rPr lang="en-GB" smtClean="0"/>
              <a:pPr/>
              <a:t>21/06/2022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5DD5615-7CC3-4136-93B3-F88D80B44529}" type="datetimeFigureOut">
              <a:rPr lang="en-GB" smtClean="0"/>
              <a:pPr/>
              <a:t>21/06/2022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ECD480A-A25A-444F-A4D9-B488287C168F}"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DD5615-7CC3-4136-93B3-F88D80B44529}" type="datetimeFigureOut">
              <a:rPr lang="en-GB" smtClean="0"/>
              <a:pPr/>
              <a:t>21/06/2022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F5DD5615-7CC3-4136-93B3-F88D80B44529}" type="datetimeFigureOut">
              <a:rPr lang="en-GB" smtClean="0"/>
              <a:pPr/>
              <a:t>21/06/2022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F5DD5615-7CC3-4136-93B3-F88D80B44529}" type="datetimeFigureOut">
              <a:rPr lang="en-GB" smtClean="0"/>
              <a:pPr/>
              <a:t>21/06/2022</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ECD480A-A25A-444F-A4D9-B488287C168F}"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5DD5615-7CC3-4136-93B3-F88D80B44529}" type="datetimeFigureOut">
              <a:rPr lang="en-GB" smtClean="0"/>
              <a:pPr/>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F5DD5615-7CC3-4136-93B3-F88D80B44529}" type="datetimeFigureOut">
              <a:rPr lang="en-GB" smtClean="0"/>
              <a:pPr/>
              <a:t>21/06/2022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ECD480A-A25A-444F-A4D9-B488287C168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F5DD5615-7CC3-4136-93B3-F88D80B44529}" type="datetimeFigureOut">
              <a:rPr lang="en-GB" smtClean="0"/>
              <a:pPr/>
              <a:t>21/06/2022</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ECD480A-A25A-444F-A4D9-B488287C168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yourschooluniform.com/"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337254" y="198562"/>
            <a:ext cx="1167763" cy="1515891"/>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ctrTitle"/>
          </p:nvPr>
        </p:nvSpPr>
        <p:spPr>
          <a:xfrm>
            <a:off x="1123433" y="929866"/>
            <a:ext cx="7128792" cy="3168352"/>
          </a:xfrm>
        </p:spPr>
        <p:txBody>
          <a:bodyPr>
            <a:noAutofit/>
          </a:bodyPr>
          <a:lstStyle/>
          <a:p>
            <a:pPr algn="ctr"/>
            <a:r>
              <a:rPr lang="en-GB" sz="6600" dirty="0">
                <a:latin typeface="Comic Sans MS" panose="030F0702030302020204" pitchFamily="66" charset="0"/>
              </a:rPr>
              <a:t>Welcome to</a:t>
            </a:r>
            <a:br>
              <a:rPr lang="en-GB" sz="6600" dirty="0">
                <a:latin typeface="Comic Sans MS" panose="030F0702030302020204" pitchFamily="66" charset="0"/>
              </a:rPr>
            </a:br>
            <a:r>
              <a:rPr lang="en-GB" sz="6600" dirty="0">
                <a:latin typeface="Comic Sans MS" panose="030F0702030302020204" pitchFamily="66" charset="0"/>
              </a:rPr>
              <a:t>Aragon </a:t>
            </a:r>
            <a:br>
              <a:rPr lang="en-GB" sz="6600" dirty="0">
                <a:latin typeface="Comic Sans MS" panose="030F0702030302020204" pitchFamily="66" charset="0"/>
              </a:rPr>
            </a:br>
            <a:r>
              <a:rPr lang="en-GB" sz="6600" dirty="0">
                <a:latin typeface="Comic Sans MS" panose="030F0702030302020204" pitchFamily="66" charset="0"/>
              </a:rPr>
              <a:t>Primary School</a:t>
            </a: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7668344" y="198561"/>
            <a:ext cx="1167763" cy="1515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103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516" y="1331640"/>
            <a:ext cx="8712968" cy="3888432"/>
          </a:xfrm>
        </p:spPr>
        <p:txBody>
          <a:bodyPr>
            <a:noAutofit/>
          </a:bodyPr>
          <a:lstStyle/>
          <a:p>
            <a:r>
              <a:rPr lang="en-GB" sz="2800" dirty="0">
                <a:latin typeface="Comic Sans MS" panose="030F0702030302020204" pitchFamily="66" charset="0"/>
              </a:rPr>
              <a:t>Mrs Clare Ryder (Headteacher)</a:t>
            </a:r>
          </a:p>
          <a:p>
            <a:r>
              <a:rPr lang="en-GB" sz="2800" dirty="0">
                <a:latin typeface="Comic Sans MS" panose="030F0702030302020204" pitchFamily="66" charset="0"/>
              </a:rPr>
              <a:t>Mr Adam Gilbert (Deputy Headteacher)</a:t>
            </a:r>
          </a:p>
          <a:p>
            <a:endParaRPr lang="en-GB" sz="2800" dirty="0">
              <a:latin typeface="Comic Sans MS" panose="030F0702030302020204" pitchFamily="66" charset="0"/>
            </a:endParaRPr>
          </a:p>
          <a:p>
            <a:r>
              <a:rPr lang="en-GB" sz="2800" dirty="0">
                <a:latin typeface="Comic Sans MS" panose="030F0702030302020204" pitchFamily="66" charset="0"/>
              </a:rPr>
              <a:t>Miss Pearce, Early Years Lead</a:t>
            </a:r>
          </a:p>
          <a:p>
            <a:pPr marL="109728" indent="0">
              <a:buNone/>
            </a:pPr>
            <a:endParaRPr lang="en-GB" sz="2800" dirty="0">
              <a:latin typeface="Comic Sans MS" panose="030F0702030302020204" pitchFamily="66" charset="0"/>
            </a:endParaRPr>
          </a:p>
          <a:p>
            <a:r>
              <a:rPr lang="en-GB" sz="2800" dirty="0">
                <a:latin typeface="Comic Sans MS" panose="030F0702030302020204" pitchFamily="66" charset="0"/>
              </a:rPr>
              <a:t>Miss Smith – Nursery Class Teacher</a:t>
            </a:r>
          </a:p>
          <a:p>
            <a:r>
              <a:rPr lang="en-GB" sz="2800" dirty="0">
                <a:latin typeface="Comic Sans MS" panose="030F0702030302020204" pitchFamily="66" charset="0"/>
              </a:rPr>
              <a:t>Mrs Sutton &amp; Mrs Salvador – NNEB EY’s TA</a:t>
            </a:r>
          </a:p>
          <a:p>
            <a:r>
              <a:rPr lang="en-GB" sz="2800" dirty="0">
                <a:latin typeface="Comic Sans MS" panose="030F0702030302020204" pitchFamily="66" charset="0"/>
              </a:rPr>
              <a:t>Miss Roberts – EY’s TA</a:t>
            </a:r>
          </a:p>
          <a:p>
            <a:r>
              <a:rPr lang="en-GB" sz="2800" dirty="0">
                <a:latin typeface="Comic Sans MS" panose="030F0702030302020204" pitchFamily="66" charset="0"/>
              </a:rPr>
              <a:t>Mrs Phillips &amp; Mrs Bassey – EY’s TA</a:t>
            </a:r>
            <a:endParaRPr lang="en-GB" sz="3200" dirty="0">
              <a:latin typeface="Comic Sans MS" panose="030F0702030302020204" pitchFamily="66" charset="0"/>
            </a:endParaRPr>
          </a:p>
          <a:p>
            <a:endParaRPr lang="en-GB" sz="3200" dirty="0">
              <a:latin typeface="Comic Sans MS" panose="030F0702030302020204" pitchFamily="66" charset="0"/>
            </a:endParaRPr>
          </a:p>
        </p:txBody>
      </p:sp>
      <p:sp>
        <p:nvSpPr>
          <p:cNvPr id="2" name="Title 1"/>
          <p:cNvSpPr>
            <a:spLocks noGrp="1"/>
          </p:cNvSpPr>
          <p:nvPr>
            <p:ph type="title"/>
          </p:nvPr>
        </p:nvSpPr>
        <p:spPr>
          <a:xfrm>
            <a:off x="457200" y="188640"/>
            <a:ext cx="8229600" cy="1143000"/>
          </a:xfrm>
        </p:spPr>
        <p:txBody>
          <a:bodyPr>
            <a:normAutofit/>
          </a:bodyPr>
          <a:lstStyle/>
          <a:p>
            <a:pPr algn="ctr"/>
            <a:r>
              <a:rPr lang="en-GB" sz="6000" dirty="0">
                <a:latin typeface="Comic Sans MS" panose="030F0702030302020204" pitchFamily="66" charset="0"/>
              </a:rPr>
              <a:t>Meet the staff</a:t>
            </a:r>
          </a:p>
        </p:txBody>
      </p:sp>
    </p:spTree>
    <p:extLst>
      <p:ext uri="{BB962C8B-B14F-4D97-AF65-F5344CB8AC3E}">
        <p14:creationId xmlns:p14="http://schemas.microsoft.com/office/powerpoint/2010/main" val="4022763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2F42D42-006D-4194-8943-756A29474074}"/>
              </a:ext>
            </a:extLst>
          </p:cNvPr>
          <p:cNvSpPr>
            <a:spLocks noGrp="1"/>
          </p:cNvSpPr>
          <p:nvPr>
            <p:ph idx="1"/>
          </p:nvPr>
        </p:nvSpPr>
        <p:spPr>
          <a:xfrm>
            <a:off x="443136" y="1124744"/>
            <a:ext cx="8229600" cy="4827992"/>
          </a:xfrm>
        </p:spPr>
        <p:txBody>
          <a:bodyPr>
            <a:normAutofit/>
          </a:bodyPr>
          <a:lstStyle/>
          <a:p>
            <a:pPr marL="109728" indent="0">
              <a:buNone/>
            </a:pPr>
            <a:r>
              <a:rPr lang="en-GB" sz="2000" dirty="0">
                <a:latin typeface="Comic Sans MS" panose="030F0702030302020204" pitchFamily="66" charset="0"/>
              </a:rPr>
              <a:t>We would like to invite you all to our Stay &amp; Play session on </a:t>
            </a:r>
            <a:r>
              <a:rPr lang="en-GB" sz="2000" dirty="0">
                <a:solidFill>
                  <a:srgbClr val="0070C0"/>
                </a:solidFill>
                <a:latin typeface="Comic Sans MS" panose="030F0702030302020204" pitchFamily="66" charset="0"/>
              </a:rPr>
              <a:t>Friday 22</a:t>
            </a:r>
            <a:r>
              <a:rPr lang="en-GB" sz="2000" baseline="30000" dirty="0">
                <a:solidFill>
                  <a:srgbClr val="0070C0"/>
                </a:solidFill>
                <a:latin typeface="Comic Sans MS" panose="030F0702030302020204" pitchFamily="66" charset="0"/>
              </a:rPr>
              <a:t>nd</a:t>
            </a:r>
            <a:r>
              <a:rPr lang="en-GB" sz="2000" dirty="0">
                <a:solidFill>
                  <a:srgbClr val="0070C0"/>
                </a:solidFill>
                <a:latin typeface="Comic Sans MS" panose="030F0702030302020204" pitchFamily="66" charset="0"/>
              </a:rPr>
              <a:t> July 2022 at 9.15am – 10.30am. </a:t>
            </a:r>
            <a:r>
              <a:rPr lang="en-GB" sz="2000" dirty="0">
                <a:effectLst/>
                <a:latin typeface="Comic Sans MS" panose="030F0702030302020204" pitchFamily="66" charset="0"/>
                <a:ea typeface="Calibri" panose="020F0502020204030204" pitchFamily="34" charset="0"/>
                <a:cs typeface="Arabic Typesetting" panose="03020402040406030203" pitchFamily="66" charset="-78"/>
              </a:rPr>
              <a:t>This is a fantastic opportunity for you and your child to meet our Nursery staff and become familiar with our environment before starting with us after the summer holidays. </a:t>
            </a:r>
            <a:endParaRPr lang="en-GB" sz="2000" dirty="0">
              <a:effectLst/>
              <a:latin typeface="Comic Sans MS" panose="030F0702030302020204" pitchFamily="66" charset="0"/>
              <a:ea typeface="Calibri" panose="020F0502020204030204" pitchFamily="34" charset="0"/>
              <a:cs typeface="Times New Roman" panose="02020603050405020304" pitchFamily="18" charset="0"/>
            </a:endParaRPr>
          </a:p>
          <a:p>
            <a:pPr marL="109728" indent="0">
              <a:buNone/>
            </a:pPr>
            <a:endParaRPr lang="en-GB" sz="2000" dirty="0">
              <a:solidFill>
                <a:srgbClr val="00B050"/>
              </a:solidFill>
              <a:latin typeface="Comic Sans MS" panose="030F0702030302020204" pitchFamily="66" charset="0"/>
            </a:endParaRPr>
          </a:p>
          <a:p>
            <a:pPr marL="109728" indent="0">
              <a:buNone/>
            </a:pPr>
            <a:r>
              <a:rPr lang="en-GB" sz="2000" dirty="0">
                <a:latin typeface="Comic Sans MS" panose="030F0702030302020204" pitchFamily="66" charset="0"/>
              </a:rPr>
              <a:t>We would also love to come and meet you before the summer holidays and we have arranged a Home Visit for you, information found in your welcome book. This is another opportunity for us to come and meet you and your child in your home, a familiar environment.</a:t>
            </a:r>
          </a:p>
          <a:p>
            <a:pPr marL="109728" indent="0">
              <a:buNone/>
            </a:pPr>
            <a:endParaRPr lang="en-GB" sz="2000" dirty="0">
              <a:latin typeface="Comic Sans MS" panose="030F0702030302020204" pitchFamily="66" charset="0"/>
            </a:endParaRPr>
          </a:p>
          <a:p>
            <a:pPr marL="109728" indent="0">
              <a:buNone/>
            </a:pPr>
            <a:r>
              <a:rPr lang="en-GB" sz="2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We will also be available to answer any questions </a:t>
            </a:r>
          </a:p>
          <a:p>
            <a:pPr marL="109728" indent="0">
              <a:buNone/>
            </a:pPr>
            <a:r>
              <a:rPr lang="en-GB" sz="20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you may have. Please do join us on these dates!</a:t>
            </a:r>
          </a:p>
          <a:p>
            <a:pPr marL="109728" indent="0">
              <a:buNone/>
            </a:pPr>
            <a:endParaRPr lang="en-GB" sz="2400" dirty="0">
              <a:latin typeface="Comic Sans MS" panose="030F0702030302020204" pitchFamily="66" charset="0"/>
            </a:endParaRPr>
          </a:p>
          <a:p>
            <a:pPr marL="109728" indent="0">
              <a:buNone/>
            </a:pPr>
            <a:endParaRPr lang="en-GB" dirty="0"/>
          </a:p>
        </p:txBody>
      </p:sp>
      <p:sp>
        <p:nvSpPr>
          <p:cNvPr id="3" name="Title 2">
            <a:extLst>
              <a:ext uri="{FF2B5EF4-FFF2-40B4-BE49-F238E27FC236}">
                <a16:creationId xmlns:a16="http://schemas.microsoft.com/office/drawing/2014/main" id="{6BFFBEA4-C891-444C-A415-1BDAAAAF8152}"/>
              </a:ext>
            </a:extLst>
          </p:cNvPr>
          <p:cNvSpPr>
            <a:spLocks noGrp="1"/>
          </p:cNvSpPr>
          <p:nvPr>
            <p:ph type="title"/>
          </p:nvPr>
        </p:nvSpPr>
        <p:spPr>
          <a:xfrm>
            <a:off x="427112" y="129233"/>
            <a:ext cx="8229600" cy="1143000"/>
          </a:xfrm>
        </p:spPr>
        <p:txBody>
          <a:bodyPr/>
          <a:lstStyle/>
          <a:p>
            <a:pPr algn="ctr"/>
            <a:r>
              <a:rPr lang="en-GB" dirty="0">
                <a:latin typeface="Comic Sans MS" panose="030F0702030302020204" pitchFamily="66" charset="0"/>
              </a:rPr>
              <a:t>Meeting Us!</a:t>
            </a:r>
          </a:p>
        </p:txBody>
      </p:sp>
      <p:pic>
        <p:nvPicPr>
          <p:cNvPr id="4" name="Picture 3">
            <a:extLst>
              <a:ext uri="{FF2B5EF4-FFF2-40B4-BE49-F238E27FC236}">
                <a16:creationId xmlns:a16="http://schemas.microsoft.com/office/drawing/2014/main" id="{0922601C-501F-FE9F-93CB-4087F51F9B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312335">
            <a:off x="7096783" y="4652670"/>
            <a:ext cx="1657100" cy="1761910"/>
          </a:xfrm>
          <a:prstGeom prst="rect">
            <a:avLst/>
          </a:prstGeom>
        </p:spPr>
      </p:pic>
    </p:spTree>
    <p:extLst>
      <p:ext uri="{BB962C8B-B14F-4D97-AF65-F5344CB8AC3E}">
        <p14:creationId xmlns:p14="http://schemas.microsoft.com/office/powerpoint/2010/main" val="3247486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9643A65-B5E1-43C7-9C8D-895EA40B7E11}"/>
              </a:ext>
            </a:extLst>
          </p:cNvPr>
          <p:cNvSpPr>
            <a:spLocks noGrp="1"/>
          </p:cNvSpPr>
          <p:nvPr>
            <p:ph idx="1"/>
          </p:nvPr>
        </p:nvSpPr>
        <p:spPr>
          <a:xfrm>
            <a:off x="457200" y="1481329"/>
            <a:ext cx="8229600" cy="1515624"/>
          </a:xfrm>
        </p:spPr>
        <p:txBody>
          <a:bodyPr/>
          <a:lstStyle/>
          <a:p>
            <a:pPr marL="109728" indent="0">
              <a:buNone/>
            </a:pPr>
            <a:r>
              <a:rPr lang="en-GB" sz="2000" dirty="0">
                <a:effectLst/>
                <a:latin typeface="Comic Sans MS" panose="030F0702030302020204" pitchFamily="66" charset="0"/>
                <a:ea typeface="Times New Roman" panose="02020603050405020304" pitchFamily="18" charset="0"/>
              </a:rPr>
              <a:t>To ensure that the children feel safe, secure and happy starting with us, we allow for a settling in period at the start of the year. </a:t>
            </a:r>
          </a:p>
          <a:p>
            <a:pPr marL="109728" indent="0">
              <a:buNone/>
            </a:pPr>
            <a:endParaRPr lang="en-GB" sz="2000" dirty="0">
              <a:latin typeface="Comic Sans MS" panose="030F0702030302020204" pitchFamily="66" charset="0"/>
              <a:ea typeface="Times New Roman" panose="02020603050405020304" pitchFamily="18" charset="0"/>
            </a:endParaRPr>
          </a:p>
          <a:p>
            <a:pPr marL="109728" indent="0">
              <a:buNone/>
            </a:pPr>
            <a:endParaRPr lang="en-GB" sz="1800" dirty="0">
              <a:effectLst/>
              <a:latin typeface="Times New Roman" panose="02020603050405020304" pitchFamily="18" charset="0"/>
              <a:ea typeface="Times New Roman" panose="02020603050405020304" pitchFamily="18" charset="0"/>
            </a:endParaRPr>
          </a:p>
          <a:p>
            <a:pPr marL="109728" indent="0">
              <a:buNone/>
            </a:pPr>
            <a:endParaRPr lang="en-GB" dirty="0"/>
          </a:p>
        </p:txBody>
      </p:sp>
      <p:sp>
        <p:nvSpPr>
          <p:cNvPr id="3" name="Title 2">
            <a:extLst>
              <a:ext uri="{FF2B5EF4-FFF2-40B4-BE49-F238E27FC236}">
                <a16:creationId xmlns:a16="http://schemas.microsoft.com/office/drawing/2014/main" id="{4EDE3EB0-72D9-477E-888A-A4592E32867F}"/>
              </a:ext>
            </a:extLst>
          </p:cNvPr>
          <p:cNvSpPr>
            <a:spLocks noGrp="1"/>
          </p:cNvSpPr>
          <p:nvPr>
            <p:ph type="title"/>
          </p:nvPr>
        </p:nvSpPr>
        <p:spPr/>
        <p:txBody>
          <a:bodyPr/>
          <a:lstStyle/>
          <a:p>
            <a:pPr algn="ctr"/>
            <a:r>
              <a:rPr lang="en-GB" dirty="0">
                <a:latin typeface="Comic Sans MS" panose="030F0702030302020204" pitchFamily="66" charset="0"/>
              </a:rPr>
              <a:t>In September!</a:t>
            </a:r>
          </a:p>
        </p:txBody>
      </p:sp>
    </p:spTree>
    <p:extLst>
      <p:ext uri="{BB962C8B-B14F-4D97-AF65-F5344CB8AC3E}">
        <p14:creationId xmlns:p14="http://schemas.microsoft.com/office/powerpoint/2010/main" val="1717799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3C68FB6-A3C9-1A8D-3705-97F3ADE070A3}"/>
              </a:ext>
            </a:extLst>
          </p:cNvPr>
          <p:cNvSpPr txBox="1"/>
          <p:nvPr/>
        </p:nvSpPr>
        <p:spPr>
          <a:xfrm>
            <a:off x="431032" y="404664"/>
            <a:ext cx="8712968" cy="671274"/>
          </a:xfrm>
          <a:prstGeom prst="rect">
            <a:avLst/>
          </a:prstGeom>
          <a:noFill/>
        </p:spPr>
        <p:txBody>
          <a:bodyPr wrap="square">
            <a:spAutoFit/>
          </a:bodyPr>
          <a:lstStyle/>
          <a:p>
            <a:pPr>
              <a:lnSpc>
                <a:spcPct val="107000"/>
              </a:lnSpc>
              <a:spcAft>
                <a:spcPts val="80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This will be subject to change dependent on how well your child settles but we hope this gives you an indication of how your child’s first week will look.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05A18A7-C250-7C92-9CF9-EC2507A8730B}"/>
              </a:ext>
            </a:extLst>
          </p:cNvPr>
          <p:cNvSpPr txBox="1"/>
          <p:nvPr/>
        </p:nvSpPr>
        <p:spPr>
          <a:xfrm>
            <a:off x="431032" y="1340768"/>
            <a:ext cx="4578626" cy="374911"/>
          </a:xfrm>
          <a:prstGeom prst="rect">
            <a:avLst/>
          </a:prstGeom>
          <a:noFill/>
        </p:spPr>
        <p:txBody>
          <a:bodyPr wrap="square">
            <a:spAutoFit/>
          </a:bodyPr>
          <a:lstStyle/>
          <a:p>
            <a:pPr>
              <a:lnSpc>
                <a:spcPct val="107000"/>
              </a:lnSpc>
              <a:spcAft>
                <a:spcPts val="800"/>
              </a:spcAft>
            </a:pPr>
            <a:r>
              <a:rPr lang="en-GB" sz="1800" b="1" dirty="0">
                <a:effectLst/>
                <a:latin typeface="Comic Sans MS" panose="030F0702030302020204" pitchFamily="66" charset="0"/>
                <a:ea typeface="Calibri" panose="020F0502020204030204" pitchFamily="34" charset="0"/>
                <a:cs typeface="Times New Roman" panose="02020603050405020304" pitchFamily="18" charset="0"/>
              </a:rPr>
              <a:t>AM children: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4FE0DC84-6157-5FB3-FFCD-D2F5A22F0EC8}"/>
              </a:ext>
            </a:extLst>
          </p:cNvPr>
          <p:cNvGraphicFramePr>
            <a:graphicFrameLocks noGrp="1"/>
          </p:cNvGraphicFramePr>
          <p:nvPr>
            <p:extLst>
              <p:ext uri="{D42A27DB-BD31-4B8C-83A1-F6EECF244321}">
                <p14:modId xmlns:p14="http://schemas.microsoft.com/office/powerpoint/2010/main" val="3031839242"/>
              </p:ext>
            </p:extLst>
          </p:nvPr>
        </p:nvGraphicFramePr>
        <p:xfrm>
          <a:off x="464432" y="1946702"/>
          <a:ext cx="8140016" cy="1482298"/>
        </p:xfrm>
        <a:graphic>
          <a:graphicData uri="http://schemas.openxmlformats.org/drawingml/2006/table">
            <a:tbl>
              <a:tblPr firstRow="1" firstCol="1" bandRow="1"/>
              <a:tblGrid>
                <a:gridCol w="1356150">
                  <a:extLst>
                    <a:ext uri="{9D8B030D-6E8A-4147-A177-3AD203B41FA5}">
                      <a16:colId xmlns:a16="http://schemas.microsoft.com/office/drawing/2014/main" val="4148241489"/>
                    </a:ext>
                  </a:extLst>
                </a:gridCol>
                <a:gridCol w="1356150">
                  <a:extLst>
                    <a:ext uri="{9D8B030D-6E8A-4147-A177-3AD203B41FA5}">
                      <a16:colId xmlns:a16="http://schemas.microsoft.com/office/drawing/2014/main" val="1038302707"/>
                    </a:ext>
                  </a:extLst>
                </a:gridCol>
                <a:gridCol w="1356929">
                  <a:extLst>
                    <a:ext uri="{9D8B030D-6E8A-4147-A177-3AD203B41FA5}">
                      <a16:colId xmlns:a16="http://schemas.microsoft.com/office/drawing/2014/main" val="888336938"/>
                    </a:ext>
                  </a:extLst>
                </a:gridCol>
                <a:gridCol w="1356929">
                  <a:extLst>
                    <a:ext uri="{9D8B030D-6E8A-4147-A177-3AD203B41FA5}">
                      <a16:colId xmlns:a16="http://schemas.microsoft.com/office/drawing/2014/main" val="4264593673"/>
                    </a:ext>
                  </a:extLst>
                </a:gridCol>
                <a:gridCol w="1356929">
                  <a:extLst>
                    <a:ext uri="{9D8B030D-6E8A-4147-A177-3AD203B41FA5}">
                      <a16:colId xmlns:a16="http://schemas.microsoft.com/office/drawing/2014/main" val="2338494948"/>
                    </a:ext>
                  </a:extLst>
                </a:gridCol>
                <a:gridCol w="1356929">
                  <a:extLst>
                    <a:ext uri="{9D8B030D-6E8A-4147-A177-3AD203B41FA5}">
                      <a16:colId xmlns:a16="http://schemas.microsoft.com/office/drawing/2014/main" val="922802850"/>
                    </a:ext>
                  </a:extLst>
                </a:gridCol>
              </a:tblGrid>
              <a:tr h="343195">
                <a:tc>
                  <a:txBody>
                    <a:bodyPr/>
                    <a:lstStyle/>
                    <a:p>
                      <a:pPr algn="l">
                        <a:lnSpc>
                          <a:spcPct val="107000"/>
                        </a:lnSpc>
                        <a:spcAft>
                          <a:spcPts val="800"/>
                        </a:spcAft>
                      </a:pPr>
                      <a:r>
                        <a:rPr lang="en-GB" sz="1600" u="none" strike="noStrike">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7D31"/>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7D31"/>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2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7D31"/>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7D31"/>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7D31"/>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7D31"/>
                    </a:solidFill>
                  </a:tcPr>
                </a:tc>
                <a:extLst>
                  <a:ext uri="{0D108BD9-81ED-4DB2-BD59-A6C34878D82A}">
                    <a16:rowId xmlns:a16="http://schemas.microsoft.com/office/drawing/2014/main" val="2437393757"/>
                  </a:ext>
                </a:extLst>
              </a:tr>
              <a:tr h="1139103">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Week 1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ED7D31"/>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8.30am -9.30am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 hour)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CAAC"/>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8.30am -10am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CAAC"/>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8.30am -10.30am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(2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CAAC"/>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8.30am -11am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(2.5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CAAC"/>
                    </a:solidFill>
                  </a:tcPr>
                </a:tc>
                <a:tc>
                  <a:txBody>
                    <a:bodyPr/>
                    <a:lstStyle/>
                    <a:p>
                      <a:pPr algn="l">
                        <a:lnSpc>
                          <a:spcPct val="107000"/>
                        </a:lnSpc>
                        <a:spcAft>
                          <a:spcPts val="800"/>
                        </a:spcAft>
                      </a:pPr>
                      <a:r>
                        <a:rPr lang="en-GB" sz="16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8.30am -11.30am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(3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CAAC"/>
                    </a:solidFill>
                  </a:tcPr>
                </a:tc>
                <a:extLst>
                  <a:ext uri="{0D108BD9-81ED-4DB2-BD59-A6C34878D82A}">
                    <a16:rowId xmlns:a16="http://schemas.microsoft.com/office/drawing/2014/main" val="293530950"/>
                  </a:ext>
                </a:extLst>
              </a:tr>
            </a:tbl>
          </a:graphicData>
        </a:graphic>
      </p:graphicFrame>
      <p:sp>
        <p:nvSpPr>
          <p:cNvPr id="10" name="TextBox 9">
            <a:extLst>
              <a:ext uri="{FF2B5EF4-FFF2-40B4-BE49-F238E27FC236}">
                <a16:creationId xmlns:a16="http://schemas.microsoft.com/office/drawing/2014/main" id="{2366ED91-2569-4BE5-D47A-0788535393DF}"/>
              </a:ext>
            </a:extLst>
          </p:cNvPr>
          <p:cNvSpPr txBox="1"/>
          <p:nvPr/>
        </p:nvSpPr>
        <p:spPr>
          <a:xfrm>
            <a:off x="431032" y="3924853"/>
            <a:ext cx="4578626" cy="374911"/>
          </a:xfrm>
          <a:prstGeom prst="rect">
            <a:avLst/>
          </a:prstGeom>
          <a:noFill/>
        </p:spPr>
        <p:txBody>
          <a:bodyPr wrap="square">
            <a:spAutoFit/>
          </a:bodyPr>
          <a:lstStyle/>
          <a:p>
            <a:pPr>
              <a:lnSpc>
                <a:spcPct val="107000"/>
              </a:lnSpc>
              <a:spcAft>
                <a:spcPts val="800"/>
              </a:spcAft>
            </a:pPr>
            <a:r>
              <a:rPr lang="en-GB" sz="1800" b="1" dirty="0">
                <a:effectLst/>
                <a:latin typeface="Comic Sans MS" panose="030F0702030302020204" pitchFamily="66" charset="0"/>
                <a:ea typeface="Calibri" panose="020F0502020204030204" pitchFamily="34" charset="0"/>
                <a:cs typeface="Times New Roman" panose="02020603050405020304" pitchFamily="18" charset="0"/>
              </a:rPr>
              <a:t>PM children: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11" name="Table 10">
            <a:extLst>
              <a:ext uri="{FF2B5EF4-FFF2-40B4-BE49-F238E27FC236}">
                <a16:creationId xmlns:a16="http://schemas.microsoft.com/office/drawing/2014/main" id="{524F292A-883C-2DB0-92F1-CD11A09857C3}"/>
              </a:ext>
            </a:extLst>
          </p:cNvPr>
          <p:cNvGraphicFramePr>
            <a:graphicFrameLocks noGrp="1"/>
          </p:cNvGraphicFramePr>
          <p:nvPr>
            <p:extLst>
              <p:ext uri="{D42A27DB-BD31-4B8C-83A1-F6EECF244321}">
                <p14:modId xmlns:p14="http://schemas.microsoft.com/office/powerpoint/2010/main" val="4110164699"/>
              </p:ext>
            </p:extLst>
          </p:nvPr>
        </p:nvGraphicFramePr>
        <p:xfrm>
          <a:off x="431032" y="4442938"/>
          <a:ext cx="8140016" cy="1482298"/>
        </p:xfrm>
        <a:graphic>
          <a:graphicData uri="http://schemas.openxmlformats.org/drawingml/2006/table">
            <a:tbl>
              <a:tblPr firstRow="1" firstCol="1" bandRow="1"/>
              <a:tblGrid>
                <a:gridCol w="1356150">
                  <a:extLst>
                    <a:ext uri="{9D8B030D-6E8A-4147-A177-3AD203B41FA5}">
                      <a16:colId xmlns:a16="http://schemas.microsoft.com/office/drawing/2014/main" val="2899936593"/>
                    </a:ext>
                  </a:extLst>
                </a:gridCol>
                <a:gridCol w="1356150">
                  <a:extLst>
                    <a:ext uri="{9D8B030D-6E8A-4147-A177-3AD203B41FA5}">
                      <a16:colId xmlns:a16="http://schemas.microsoft.com/office/drawing/2014/main" val="183001914"/>
                    </a:ext>
                  </a:extLst>
                </a:gridCol>
                <a:gridCol w="1356929">
                  <a:extLst>
                    <a:ext uri="{9D8B030D-6E8A-4147-A177-3AD203B41FA5}">
                      <a16:colId xmlns:a16="http://schemas.microsoft.com/office/drawing/2014/main" val="325541530"/>
                    </a:ext>
                  </a:extLst>
                </a:gridCol>
                <a:gridCol w="1356929">
                  <a:extLst>
                    <a:ext uri="{9D8B030D-6E8A-4147-A177-3AD203B41FA5}">
                      <a16:colId xmlns:a16="http://schemas.microsoft.com/office/drawing/2014/main" val="3912813796"/>
                    </a:ext>
                  </a:extLst>
                </a:gridCol>
                <a:gridCol w="1356929">
                  <a:extLst>
                    <a:ext uri="{9D8B030D-6E8A-4147-A177-3AD203B41FA5}">
                      <a16:colId xmlns:a16="http://schemas.microsoft.com/office/drawing/2014/main" val="3461889307"/>
                    </a:ext>
                  </a:extLst>
                </a:gridCol>
                <a:gridCol w="1356929">
                  <a:extLst>
                    <a:ext uri="{9D8B030D-6E8A-4147-A177-3AD203B41FA5}">
                      <a16:colId xmlns:a16="http://schemas.microsoft.com/office/drawing/2014/main" val="1377041331"/>
                    </a:ext>
                  </a:extLst>
                </a:gridCol>
              </a:tblGrid>
              <a:tr h="343195">
                <a:tc>
                  <a:txBody>
                    <a:bodyPr/>
                    <a:lstStyle/>
                    <a:p>
                      <a:pPr algn="l">
                        <a:lnSpc>
                          <a:spcPct val="107000"/>
                        </a:lnSpc>
                        <a:spcAft>
                          <a:spcPts val="800"/>
                        </a:spcAft>
                      </a:pPr>
                      <a:r>
                        <a:rPr lang="en-GB" sz="1600" u="none" strike="noStrike">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2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extLst>
                  <a:ext uri="{0D108BD9-81ED-4DB2-BD59-A6C34878D82A}">
                    <a16:rowId xmlns:a16="http://schemas.microsoft.com/office/drawing/2014/main" val="3995592735"/>
                  </a:ext>
                </a:extLst>
              </a:tr>
              <a:tr h="1139103">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Week 1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C000"/>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1pm -2pm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 hour)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599"/>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1pm -2.30pm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599"/>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12.30pm -2.30pm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(2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599"/>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12.30pm -3pm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(2.5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599"/>
                    </a:solidFill>
                  </a:tcPr>
                </a:tc>
                <a:tc>
                  <a:txBody>
                    <a:bodyPr/>
                    <a:lstStyle/>
                    <a:p>
                      <a:pPr algn="l">
                        <a:lnSpc>
                          <a:spcPct val="107000"/>
                        </a:lnSpc>
                        <a:spcAft>
                          <a:spcPts val="800"/>
                        </a:spcAft>
                      </a:pPr>
                      <a:r>
                        <a:rPr lang="en-GB" sz="16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12.30pm -3.30pm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(3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FE599"/>
                    </a:solidFill>
                  </a:tcPr>
                </a:tc>
                <a:extLst>
                  <a:ext uri="{0D108BD9-81ED-4DB2-BD59-A6C34878D82A}">
                    <a16:rowId xmlns:a16="http://schemas.microsoft.com/office/drawing/2014/main" val="4030046337"/>
                  </a:ext>
                </a:extLst>
              </a:tr>
            </a:tbl>
          </a:graphicData>
        </a:graphic>
      </p:graphicFrame>
    </p:spTree>
    <p:extLst>
      <p:ext uri="{BB962C8B-B14F-4D97-AF65-F5344CB8AC3E}">
        <p14:creationId xmlns:p14="http://schemas.microsoft.com/office/powerpoint/2010/main" val="3880969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83386E6-A6F5-74F7-70AE-8268C7E3F929}"/>
              </a:ext>
            </a:extLst>
          </p:cNvPr>
          <p:cNvGraphicFramePr>
            <a:graphicFrameLocks noGrp="1"/>
          </p:cNvGraphicFramePr>
          <p:nvPr>
            <p:extLst>
              <p:ext uri="{D42A27DB-BD31-4B8C-83A1-F6EECF244321}">
                <p14:modId xmlns:p14="http://schemas.microsoft.com/office/powerpoint/2010/main" val="3974128185"/>
              </p:ext>
            </p:extLst>
          </p:nvPr>
        </p:nvGraphicFramePr>
        <p:xfrm>
          <a:off x="468355" y="908721"/>
          <a:ext cx="8064894" cy="1440160"/>
        </p:xfrm>
        <a:graphic>
          <a:graphicData uri="http://schemas.openxmlformats.org/drawingml/2006/table">
            <a:tbl>
              <a:tblPr firstRow="1" firstCol="1" bandRow="1">
                <a:tableStyleId>{5C22544A-7EE6-4342-B048-85BDC9FD1C3A}</a:tableStyleId>
              </a:tblPr>
              <a:tblGrid>
                <a:gridCol w="1343635">
                  <a:extLst>
                    <a:ext uri="{9D8B030D-6E8A-4147-A177-3AD203B41FA5}">
                      <a16:colId xmlns:a16="http://schemas.microsoft.com/office/drawing/2014/main" val="1009677508"/>
                    </a:ext>
                  </a:extLst>
                </a:gridCol>
                <a:gridCol w="1343635">
                  <a:extLst>
                    <a:ext uri="{9D8B030D-6E8A-4147-A177-3AD203B41FA5}">
                      <a16:colId xmlns:a16="http://schemas.microsoft.com/office/drawing/2014/main" val="346991623"/>
                    </a:ext>
                  </a:extLst>
                </a:gridCol>
                <a:gridCol w="1344406">
                  <a:extLst>
                    <a:ext uri="{9D8B030D-6E8A-4147-A177-3AD203B41FA5}">
                      <a16:colId xmlns:a16="http://schemas.microsoft.com/office/drawing/2014/main" val="705021105"/>
                    </a:ext>
                  </a:extLst>
                </a:gridCol>
                <a:gridCol w="1344406">
                  <a:extLst>
                    <a:ext uri="{9D8B030D-6E8A-4147-A177-3AD203B41FA5}">
                      <a16:colId xmlns:a16="http://schemas.microsoft.com/office/drawing/2014/main" val="384739504"/>
                    </a:ext>
                  </a:extLst>
                </a:gridCol>
                <a:gridCol w="1344406">
                  <a:extLst>
                    <a:ext uri="{9D8B030D-6E8A-4147-A177-3AD203B41FA5}">
                      <a16:colId xmlns:a16="http://schemas.microsoft.com/office/drawing/2014/main" val="2539687482"/>
                    </a:ext>
                  </a:extLst>
                </a:gridCol>
                <a:gridCol w="1344406">
                  <a:extLst>
                    <a:ext uri="{9D8B030D-6E8A-4147-A177-3AD203B41FA5}">
                      <a16:colId xmlns:a16="http://schemas.microsoft.com/office/drawing/2014/main" val="1527802150"/>
                    </a:ext>
                  </a:extLst>
                </a:gridCol>
              </a:tblGrid>
              <a:tr h="342753">
                <a:tc>
                  <a:txBody>
                    <a:bodyPr/>
                    <a:lstStyle/>
                    <a:p>
                      <a:pPr algn="l">
                        <a:lnSpc>
                          <a:spcPct val="107000"/>
                        </a:lnSpc>
                        <a:spcAft>
                          <a:spcPts val="800"/>
                        </a:spcAft>
                      </a:pPr>
                      <a:r>
                        <a:rPr lang="en-GB" sz="1600" u="none" strike="noStrike">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Day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Day 2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Day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Day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Day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41356422"/>
                  </a:ext>
                </a:extLst>
              </a:tr>
              <a:tr h="1097407">
                <a:tc>
                  <a:txBody>
                    <a:bodyPr/>
                    <a:lstStyle/>
                    <a:p>
                      <a:pPr algn="l">
                        <a:lnSpc>
                          <a:spcPct val="107000"/>
                        </a:lnSpc>
                        <a:spcAft>
                          <a:spcPts val="800"/>
                        </a:spcAft>
                      </a:pPr>
                      <a:r>
                        <a:rPr lang="en-GB" sz="1600">
                          <a:effectLst/>
                        </a:rPr>
                        <a:t>Week 1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8.30am -9.30am </a:t>
                      </a:r>
                      <a:endParaRPr lang="en-GB" sz="1100">
                        <a:effectLst/>
                      </a:endParaRPr>
                    </a:p>
                    <a:p>
                      <a:pPr algn="l">
                        <a:lnSpc>
                          <a:spcPct val="107000"/>
                        </a:lnSpc>
                        <a:spcAft>
                          <a:spcPts val="800"/>
                        </a:spcAft>
                      </a:pPr>
                      <a:r>
                        <a:rPr lang="en-GB" sz="1300">
                          <a:effectLst/>
                        </a:rPr>
                        <a:t>(1 hour)</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8.30am -10am </a:t>
                      </a:r>
                      <a:endParaRPr lang="en-GB" sz="1100">
                        <a:effectLst/>
                      </a:endParaRPr>
                    </a:p>
                    <a:p>
                      <a:pPr algn="l">
                        <a:lnSpc>
                          <a:spcPct val="107000"/>
                        </a:lnSpc>
                        <a:spcAft>
                          <a:spcPts val="800"/>
                        </a:spcAft>
                      </a:pPr>
                      <a:r>
                        <a:rPr lang="en-GB" sz="1300">
                          <a:effectLst/>
                        </a:rPr>
                        <a:t>(1.5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8.30am -10.30am </a:t>
                      </a:r>
                      <a:endParaRPr lang="en-GB" sz="1100">
                        <a:effectLst/>
                      </a:endParaRPr>
                    </a:p>
                    <a:p>
                      <a:pPr algn="l">
                        <a:lnSpc>
                          <a:spcPct val="107000"/>
                        </a:lnSpc>
                        <a:spcAft>
                          <a:spcPts val="800"/>
                        </a:spcAft>
                      </a:pPr>
                      <a:r>
                        <a:rPr lang="en-GB" sz="1300">
                          <a:effectLst/>
                        </a:rPr>
                        <a:t>(2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a:effectLst/>
                        </a:rPr>
                        <a:t>8.30am -11am </a:t>
                      </a:r>
                      <a:endParaRPr lang="en-GB" sz="1100">
                        <a:effectLst/>
                      </a:endParaRPr>
                    </a:p>
                    <a:p>
                      <a:pPr algn="l">
                        <a:lnSpc>
                          <a:spcPct val="107000"/>
                        </a:lnSpc>
                        <a:spcAft>
                          <a:spcPts val="800"/>
                        </a:spcAft>
                      </a:pPr>
                      <a:r>
                        <a:rPr lang="en-GB" sz="1300">
                          <a:effectLst/>
                        </a:rPr>
                        <a:t>(2.5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l">
                        <a:lnSpc>
                          <a:spcPct val="107000"/>
                        </a:lnSpc>
                        <a:spcAft>
                          <a:spcPts val="800"/>
                        </a:spcAft>
                      </a:pPr>
                      <a:r>
                        <a:rPr lang="en-GB" sz="1600" dirty="0">
                          <a:effectLst/>
                        </a:rPr>
                        <a:t>8.30am -11.30am </a:t>
                      </a:r>
                      <a:endParaRPr lang="en-GB" sz="1100" dirty="0">
                        <a:effectLst/>
                      </a:endParaRPr>
                    </a:p>
                    <a:p>
                      <a:pPr algn="l">
                        <a:lnSpc>
                          <a:spcPct val="107000"/>
                        </a:lnSpc>
                        <a:spcAft>
                          <a:spcPts val="800"/>
                        </a:spcAft>
                      </a:pPr>
                      <a:r>
                        <a:rPr lang="en-GB" sz="1300" dirty="0">
                          <a:effectLst/>
                        </a:rPr>
                        <a:t>(3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43873306"/>
                  </a:ext>
                </a:extLst>
              </a:tr>
            </a:tbl>
          </a:graphicData>
        </a:graphic>
      </p:graphicFrame>
      <p:graphicFrame>
        <p:nvGraphicFramePr>
          <p:cNvPr id="5" name="Table 4">
            <a:extLst>
              <a:ext uri="{FF2B5EF4-FFF2-40B4-BE49-F238E27FC236}">
                <a16:creationId xmlns:a16="http://schemas.microsoft.com/office/drawing/2014/main" id="{2F8EBDE6-583E-8675-74D6-E8F97D9E7E4E}"/>
              </a:ext>
            </a:extLst>
          </p:cNvPr>
          <p:cNvGraphicFramePr>
            <a:graphicFrameLocks noGrp="1"/>
          </p:cNvGraphicFramePr>
          <p:nvPr>
            <p:extLst>
              <p:ext uri="{D42A27DB-BD31-4B8C-83A1-F6EECF244321}">
                <p14:modId xmlns:p14="http://schemas.microsoft.com/office/powerpoint/2010/main" val="4018532509"/>
              </p:ext>
            </p:extLst>
          </p:nvPr>
        </p:nvGraphicFramePr>
        <p:xfrm>
          <a:off x="457536" y="2672916"/>
          <a:ext cx="8064894" cy="1512167"/>
        </p:xfrm>
        <a:graphic>
          <a:graphicData uri="http://schemas.openxmlformats.org/drawingml/2006/table">
            <a:tbl>
              <a:tblPr firstRow="1" firstCol="1" bandRow="1">
                <a:tableStyleId>{5C22544A-7EE6-4342-B048-85BDC9FD1C3A}</a:tableStyleId>
              </a:tblPr>
              <a:tblGrid>
                <a:gridCol w="1343635">
                  <a:extLst>
                    <a:ext uri="{9D8B030D-6E8A-4147-A177-3AD203B41FA5}">
                      <a16:colId xmlns:a16="http://schemas.microsoft.com/office/drawing/2014/main" val="3607396523"/>
                    </a:ext>
                  </a:extLst>
                </a:gridCol>
                <a:gridCol w="1343635">
                  <a:extLst>
                    <a:ext uri="{9D8B030D-6E8A-4147-A177-3AD203B41FA5}">
                      <a16:colId xmlns:a16="http://schemas.microsoft.com/office/drawing/2014/main" val="3264723533"/>
                    </a:ext>
                  </a:extLst>
                </a:gridCol>
                <a:gridCol w="1344406">
                  <a:extLst>
                    <a:ext uri="{9D8B030D-6E8A-4147-A177-3AD203B41FA5}">
                      <a16:colId xmlns:a16="http://schemas.microsoft.com/office/drawing/2014/main" val="3519169045"/>
                    </a:ext>
                  </a:extLst>
                </a:gridCol>
                <a:gridCol w="1344406">
                  <a:extLst>
                    <a:ext uri="{9D8B030D-6E8A-4147-A177-3AD203B41FA5}">
                      <a16:colId xmlns:a16="http://schemas.microsoft.com/office/drawing/2014/main" val="666922808"/>
                    </a:ext>
                  </a:extLst>
                </a:gridCol>
                <a:gridCol w="1344406">
                  <a:extLst>
                    <a:ext uri="{9D8B030D-6E8A-4147-A177-3AD203B41FA5}">
                      <a16:colId xmlns:a16="http://schemas.microsoft.com/office/drawing/2014/main" val="2887686381"/>
                    </a:ext>
                  </a:extLst>
                </a:gridCol>
                <a:gridCol w="1344406">
                  <a:extLst>
                    <a:ext uri="{9D8B030D-6E8A-4147-A177-3AD203B41FA5}">
                      <a16:colId xmlns:a16="http://schemas.microsoft.com/office/drawing/2014/main" val="471297061"/>
                    </a:ext>
                  </a:extLst>
                </a:gridCol>
              </a:tblGrid>
              <a:tr h="430832">
                <a:tc>
                  <a:txBody>
                    <a:bodyPr/>
                    <a:lstStyle/>
                    <a:p>
                      <a:pPr algn="l">
                        <a:lnSpc>
                          <a:spcPct val="107000"/>
                        </a:lnSpc>
                        <a:spcAft>
                          <a:spcPts val="800"/>
                        </a:spcAft>
                      </a:pPr>
                      <a:r>
                        <a:rPr lang="en-GB" sz="1600" u="none" strike="noStrike"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gn="l">
                        <a:lnSpc>
                          <a:spcPct val="107000"/>
                        </a:lnSpc>
                        <a:spcAft>
                          <a:spcPts val="800"/>
                        </a:spcAft>
                      </a:pPr>
                      <a:r>
                        <a:rPr lang="en-GB" sz="1600" dirty="0">
                          <a:effectLst/>
                        </a:rPr>
                        <a:t>Day 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gn="l">
                        <a:lnSpc>
                          <a:spcPct val="107000"/>
                        </a:lnSpc>
                        <a:spcAft>
                          <a:spcPts val="800"/>
                        </a:spcAft>
                      </a:pPr>
                      <a:r>
                        <a:rPr lang="en-GB" sz="1600" dirty="0">
                          <a:effectLst/>
                        </a:rPr>
                        <a:t>Day 7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gn="l">
                        <a:lnSpc>
                          <a:spcPct val="107000"/>
                        </a:lnSpc>
                        <a:spcAft>
                          <a:spcPts val="800"/>
                        </a:spcAft>
                      </a:pPr>
                      <a:r>
                        <a:rPr lang="en-GB" sz="1600" dirty="0">
                          <a:effectLst/>
                        </a:rPr>
                        <a:t>Day 8</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gn="l">
                        <a:lnSpc>
                          <a:spcPct val="107000"/>
                        </a:lnSpc>
                        <a:spcAft>
                          <a:spcPts val="800"/>
                        </a:spcAft>
                      </a:pPr>
                      <a:r>
                        <a:rPr lang="en-GB" sz="1600" dirty="0">
                          <a:effectLst/>
                        </a:rPr>
                        <a:t>Day 9</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gn="l">
                        <a:lnSpc>
                          <a:spcPct val="107000"/>
                        </a:lnSpc>
                        <a:spcAft>
                          <a:spcPts val="800"/>
                        </a:spcAft>
                      </a:pPr>
                      <a:r>
                        <a:rPr lang="en-GB" sz="1600" dirty="0">
                          <a:effectLst/>
                        </a:rPr>
                        <a:t>Day 10</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extLst>
                  <a:ext uri="{0D108BD9-81ED-4DB2-BD59-A6C34878D82A}">
                    <a16:rowId xmlns:a16="http://schemas.microsoft.com/office/drawing/2014/main" val="3147430296"/>
                  </a:ext>
                </a:extLst>
              </a:tr>
              <a:tr h="1081335">
                <a:tc>
                  <a:txBody>
                    <a:bodyPr/>
                    <a:lstStyle/>
                    <a:p>
                      <a:pPr algn="l">
                        <a:lnSpc>
                          <a:spcPct val="107000"/>
                        </a:lnSpc>
                        <a:spcAft>
                          <a:spcPts val="800"/>
                        </a:spcAft>
                      </a:pPr>
                      <a:r>
                        <a:rPr lang="en-GB" sz="1600" dirty="0">
                          <a:effectLst/>
                        </a:rPr>
                        <a:t>*Week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C000"/>
                    </a:solidFill>
                  </a:tcPr>
                </a:tc>
                <a:tc>
                  <a:txBody>
                    <a:bodyPr/>
                    <a:lstStyle/>
                    <a:p>
                      <a:pPr algn="l">
                        <a:lnSpc>
                          <a:spcPct val="107000"/>
                        </a:lnSpc>
                        <a:spcAft>
                          <a:spcPts val="800"/>
                        </a:spcAft>
                      </a:pPr>
                      <a:r>
                        <a:rPr lang="en-GB" sz="1600" dirty="0">
                          <a:effectLst/>
                        </a:rPr>
                        <a:t>8.45am -12.30pm </a:t>
                      </a:r>
                      <a:endParaRPr lang="en-GB" sz="1100" dirty="0">
                        <a:effectLst/>
                      </a:endParaRPr>
                    </a:p>
                    <a:p>
                      <a:pPr algn="l">
                        <a:lnSpc>
                          <a:spcPct val="107000"/>
                        </a:lnSpc>
                        <a:spcAft>
                          <a:spcPts val="800"/>
                        </a:spcAft>
                      </a:pPr>
                      <a:r>
                        <a:rPr lang="en-GB" sz="1300" dirty="0">
                          <a:effectLst/>
                        </a:rPr>
                        <a:t>(3.75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99"/>
                    </a:solidFill>
                  </a:tcPr>
                </a:tc>
                <a:tc>
                  <a:txBody>
                    <a:bodyPr/>
                    <a:lstStyle/>
                    <a:p>
                      <a:pPr algn="l">
                        <a:lnSpc>
                          <a:spcPct val="107000"/>
                        </a:lnSpc>
                        <a:spcAft>
                          <a:spcPts val="800"/>
                        </a:spcAft>
                      </a:pPr>
                      <a:r>
                        <a:rPr lang="en-GB" sz="1600" dirty="0">
                          <a:effectLst/>
                        </a:rPr>
                        <a:t>8.45am -12.30pm </a:t>
                      </a:r>
                      <a:endParaRPr lang="en-GB" sz="1100" dirty="0">
                        <a:effectLst/>
                      </a:endParaRPr>
                    </a:p>
                    <a:p>
                      <a:pPr algn="l">
                        <a:lnSpc>
                          <a:spcPct val="107000"/>
                        </a:lnSpc>
                        <a:spcAft>
                          <a:spcPts val="800"/>
                        </a:spcAft>
                      </a:pPr>
                      <a:r>
                        <a:rPr lang="en-GB" sz="1300" dirty="0">
                          <a:effectLst/>
                        </a:rPr>
                        <a:t>(3.75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99"/>
                    </a:solidFill>
                  </a:tcPr>
                </a:tc>
                <a:tc>
                  <a:txBody>
                    <a:bodyPr/>
                    <a:lstStyle/>
                    <a:p>
                      <a:pPr algn="l">
                        <a:lnSpc>
                          <a:spcPct val="107000"/>
                        </a:lnSpc>
                        <a:spcAft>
                          <a:spcPts val="800"/>
                        </a:spcAft>
                      </a:pPr>
                      <a:r>
                        <a:rPr lang="en-GB" sz="1600" dirty="0">
                          <a:effectLst/>
                        </a:rPr>
                        <a:t>8.45am -12.30pm </a:t>
                      </a:r>
                      <a:endParaRPr lang="en-GB" sz="1100" dirty="0">
                        <a:effectLst/>
                      </a:endParaRPr>
                    </a:p>
                    <a:p>
                      <a:pPr algn="l">
                        <a:lnSpc>
                          <a:spcPct val="107000"/>
                        </a:lnSpc>
                        <a:spcAft>
                          <a:spcPts val="800"/>
                        </a:spcAft>
                      </a:pPr>
                      <a:r>
                        <a:rPr lang="en-GB" sz="1300" dirty="0">
                          <a:effectLst/>
                        </a:rPr>
                        <a:t>(3.75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99"/>
                    </a:solidFill>
                  </a:tcPr>
                </a:tc>
                <a:tc>
                  <a:txBody>
                    <a:bodyPr/>
                    <a:lstStyle/>
                    <a:p>
                      <a:pPr algn="l">
                        <a:lnSpc>
                          <a:spcPct val="107000"/>
                        </a:lnSpc>
                        <a:spcAft>
                          <a:spcPts val="800"/>
                        </a:spcAft>
                      </a:pPr>
                      <a:r>
                        <a:rPr lang="en-GB" sz="1600" dirty="0">
                          <a:effectLst/>
                        </a:rPr>
                        <a:t>8.45am -12.30pm </a:t>
                      </a:r>
                      <a:endParaRPr lang="en-GB" sz="1100" dirty="0">
                        <a:effectLst/>
                      </a:endParaRPr>
                    </a:p>
                    <a:p>
                      <a:pPr algn="l">
                        <a:lnSpc>
                          <a:spcPct val="107000"/>
                        </a:lnSpc>
                        <a:spcAft>
                          <a:spcPts val="800"/>
                        </a:spcAft>
                      </a:pPr>
                      <a:r>
                        <a:rPr lang="en-GB" sz="1300" dirty="0">
                          <a:effectLst/>
                        </a:rPr>
                        <a:t>(3.75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99"/>
                    </a:solidFill>
                  </a:tcPr>
                </a:tc>
                <a:tc>
                  <a:txBody>
                    <a:bodyPr/>
                    <a:lstStyle/>
                    <a:p>
                      <a:pPr algn="l">
                        <a:lnSpc>
                          <a:spcPct val="107000"/>
                        </a:lnSpc>
                        <a:spcAft>
                          <a:spcPts val="800"/>
                        </a:spcAft>
                      </a:pPr>
                      <a:r>
                        <a:rPr lang="en-GB" sz="1600" dirty="0">
                          <a:effectLst/>
                        </a:rPr>
                        <a:t>8.45am -12.30pm </a:t>
                      </a:r>
                      <a:endParaRPr lang="en-GB" sz="1100" dirty="0">
                        <a:effectLst/>
                      </a:endParaRPr>
                    </a:p>
                    <a:p>
                      <a:pPr algn="l">
                        <a:lnSpc>
                          <a:spcPct val="107000"/>
                        </a:lnSpc>
                        <a:spcAft>
                          <a:spcPts val="800"/>
                        </a:spcAft>
                      </a:pPr>
                      <a:r>
                        <a:rPr lang="en-GB" sz="1300" dirty="0">
                          <a:effectLst/>
                        </a:rPr>
                        <a:t>(3.75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FFFF99"/>
                    </a:solidFill>
                  </a:tcPr>
                </a:tc>
                <a:extLst>
                  <a:ext uri="{0D108BD9-81ED-4DB2-BD59-A6C34878D82A}">
                    <a16:rowId xmlns:a16="http://schemas.microsoft.com/office/drawing/2014/main" val="1717075269"/>
                  </a:ext>
                </a:extLst>
              </a:tr>
            </a:tbl>
          </a:graphicData>
        </a:graphic>
      </p:graphicFrame>
      <p:graphicFrame>
        <p:nvGraphicFramePr>
          <p:cNvPr id="9" name="Table 8">
            <a:extLst>
              <a:ext uri="{FF2B5EF4-FFF2-40B4-BE49-F238E27FC236}">
                <a16:creationId xmlns:a16="http://schemas.microsoft.com/office/drawing/2014/main" id="{D175A96E-320A-6FB5-B482-EA64D4FEB9F4}"/>
              </a:ext>
            </a:extLst>
          </p:cNvPr>
          <p:cNvGraphicFramePr>
            <a:graphicFrameLocks noGrp="1"/>
          </p:cNvGraphicFramePr>
          <p:nvPr>
            <p:extLst>
              <p:ext uri="{D42A27DB-BD31-4B8C-83A1-F6EECF244321}">
                <p14:modId xmlns:p14="http://schemas.microsoft.com/office/powerpoint/2010/main" val="3148140607"/>
              </p:ext>
            </p:extLst>
          </p:nvPr>
        </p:nvGraphicFramePr>
        <p:xfrm>
          <a:off x="468355" y="4437112"/>
          <a:ext cx="8064894" cy="1512167"/>
        </p:xfrm>
        <a:graphic>
          <a:graphicData uri="http://schemas.openxmlformats.org/drawingml/2006/table">
            <a:tbl>
              <a:tblPr firstRow="1" firstCol="1" bandRow="1"/>
              <a:tblGrid>
                <a:gridCol w="1343635">
                  <a:extLst>
                    <a:ext uri="{9D8B030D-6E8A-4147-A177-3AD203B41FA5}">
                      <a16:colId xmlns:a16="http://schemas.microsoft.com/office/drawing/2014/main" val="1470764126"/>
                    </a:ext>
                  </a:extLst>
                </a:gridCol>
                <a:gridCol w="1343635">
                  <a:extLst>
                    <a:ext uri="{9D8B030D-6E8A-4147-A177-3AD203B41FA5}">
                      <a16:colId xmlns:a16="http://schemas.microsoft.com/office/drawing/2014/main" val="3451303105"/>
                    </a:ext>
                  </a:extLst>
                </a:gridCol>
                <a:gridCol w="1344406">
                  <a:extLst>
                    <a:ext uri="{9D8B030D-6E8A-4147-A177-3AD203B41FA5}">
                      <a16:colId xmlns:a16="http://schemas.microsoft.com/office/drawing/2014/main" val="3012873000"/>
                    </a:ext>
                  </a:extLst>
                </a:gridCol>
                <a:gridCol w="1344406">
                  <a:extLst>
                    <a:ext uri="{9D8B030D-6E8A-4147-A177-3AD203B41FA5}">
                      <a16:colId xmlns:a16="http://schemas.microsoft.com/office/drawing/2014/main" val="1407482567"/>
                    </a:ext>
                  </a:extLst>
                </a:gridCol>
                <a:gridCol w="1344406">
                  <a:extLst>
                    <a:ext uri="{9D8B030D-6E8A-4147-A177-3AD203B41FA5}">
                      <a16:colId xmlns:a16="http://schemas.microsoft.com/office/drawing/2014/main" val="891495506"/>
                    </a:ext>
                  </a:extLst>
                </a:gridCol>
                <a:gridCol w="1344406">
                  <a:extLst>
                    <a:ext uri="{9D8B030D-6E8A-4147-A177-3AD203B41FA5}">
                      <a16:colId xmlns:a16="http://schemas.microsoft.com/office/drawing/2014/main" val="2221673451"/>
                    </a:ext>
                  </a:extLst>
                </a:gridCol>
              </a:tblGrid>
              <a:tr h="350110">
                <a:tc>
                  <a:txBody>
                    <a:bodyPr/>
                    <a:lstStyle/>
                    <a:p>
                      <a:pPr algn="l">
                        <a:lnSpc>
                          <a:spcPct val="107000"/>
                        </a:lnSpc>
                        <a:spcAft>
                          <a:spcPts val="800"/>
                        </a:spcAft>
                      </a:pPr>
                      <a:r>
                        <a:rPr lang="en-GB" sz="1600" u="none" strike="noStrike">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11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12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13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14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Day 15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3395837062"/>
                  </a:ext>
                </a:extLst>
              </a:tr>
              <a:tr h="1162057">
                <a:tc>
                  <a:txBody>
                    <a:bodyPr/>
                    <a:lstStyle/>
                    <a:p>
                      <a:pPr algn="l">
                        <a:lnSpc>
                          <a:spcPct val="107000"/>
                        </a:lnSpc>
                        <a:spcAft>
                          <a:spcPts val="800"/>
                        </a:spcAft>
                      </a:pPr>
                      <a:r>
                        <a:rPr lang="en-GB" sz="1600" b="1">
                          <a:solidFill>
                            <a:srgbClr val="FFFFFF"/>
                          </a:solidFill>
                          <a:effectLst/>
                          <a:latin typeface="Comic Sans MS" panose="030F0702030302020204" pitchFamily="66" charset="0"/>
                          <a:ea typeface="Calibri" panose="020F0502020204030204" pitchFamily="34" charset="0"/>
                          <a:cs typeface="Times New Roman" panose="02020603050405020304" pitchFamily="18" charset="0"/>
                        </a:rPr>
                        <a:t>Week 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8.45am -1.45pm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8.45am -1.45pm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8.45am -1.45pm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l">
                        <a:lnSpc>
                          <a:spcPct val="107000"/>
                        </a:lnSpc>
                        <a:spcAft>
                          <a:spcPts val="800"/>
                        </a:spcAft>
                      </a:pPr>
                      <a:r>
                        <a:rPr lang="en-GB" sz="16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8.45am -3.15pm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(6.5 hours)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l">
                        <a:lnSpc>
                          <a:spcPct val="107000"/>
                        </a:lnSpc>
                        <a:spcAft>
                          <a:spcPts val="800"/>
                        </a:spcAft>
                      </a:pPr>
                      <a:r>
                        <a:rPr lang="en-GB" sz="16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8.45am -3.15pm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1300" dirty="0">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(6.5 hours)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191808916"/>
                  </a:ext>
                </a:extLst>
              </a:tr>
            </a:tbl>
          </a:graphicData>
        </a:graphic>
      </p:graphicFrame>
      <p:sp>
        <p:nvSpPr>
          <p:cNvPr id="11" name="TextBox 10">
            <a:extLst>
              <a:ext uri="{FF2B5EF4-FFF2-40B4-BE49-F238E27FC236}">
                <a16:creationId xmlns:a16="http://schemas.microsoft.com/office/drawing/2014/main" id="{46D20456-4906-59E2-10D4-F3D854173A2F}"/>
              </a:ext>
            </a:extLst>
          </p:cNvPr>
          <p:cNvSpPr txBox="1"/>
          <p:nvPr/>
        </p:nvSpPr>
        <p:spPr>
          <a:xfrm>
            <a:off x="395941" y="281781"/>
            <a:ext cx="8209721" cy="374911"/>
          </a:xfrm>
          <a:prstGeom prst="rect">
            <a:avLst/>
          </a:prstGeom>
          <a:noFill/>
        </p:spPr>
        <p:txBody>
          <a:bodyPr wrap="square">
            <a:spAutoFit/>
          </a:bodyPr>
          <a:lstStyle/>
          <a:p>
            <a:pPr>
              <a:lnSpc>
                <a:spcPct val="107000"/>
              </a:lnSpc>
              <a:spcAft>
                <a:spcPts val="800"/>
              </a:spcAft>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If you have a 30 hour (all day) placement with us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55043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628800"/>
            <a:ext cx="8229600" cy="4392488"/>
          </a:xfrm>
        </p:spPr>
        <p:txBody>
          <a:bodyPr>
            <a:noAutofit/>
          </a:bodyPr>
          <a:lstStyle/>
          <a:p>
            <a:pPr marL="109728" indent="0">
              <a:lnSpc>
                <a:spcPct val="107000"/>
              </a:lnSpc>
              <a:spcAft>
                <a:spcPts val="800"/>
              </a:spcAft>
              <a:buNone/>
            </a:pPr>
            <a:r>
              <a:rPr lang="en-GB" sz="1800" b="1" u="sng" dirty="0">
                <a:effectLst/>
                <a:latin typeface="Comic Sans MS" panose="030F0702030302020204" pitchFamily="66" charset="0"/>
                <a:ea typeface="Calibri" panose="020F0502020204030204" pitchFamily="34" charset="0"/>
                <a:cs typeface="Arabic Typesetting" panose="03020402040406030203" pitchFamily="66" charset="-78"/>
              </a:rPr>
              <a:t>AM Placement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3399"/>
                </a:solidFill>
                <a:effectLst/>
                <a:latin typeface="Comic Sans MS" panose="030F0702030302020204" pitchFamily="66" charset="0"/>
                <a:ea typeface="Calibri" panose="020F0502020204030204" pitchFamily="34" charset="0"/>
                <a:cs typeface="Arabic Typesetting" panose="03020402040406030203" pitchFamily="66" charset="-78"/>
              </a:rPr>
              <a:t>8.30am – 8.45am:</a:t>
            </a:r>
            <a:r>
              <a:rPr lang="en-GB" sz="1800" dirty="0">
                <a:effectLst/>
                <a:latin typeface="Comic Sans MS" panose="030F0702030302020204" pitchFamily="66" charset="0"/>
                <a:ea typeface="Calibri" panose="020F0502020204030204" pitchFamily="34" charset="0"/>
                <a:cs typeface="Arabic Typesetting" panose="03020402040406030203" pitchFamily="66" charset="-78"/>
              </a:rPr>
              <a:t> Your child’s day will start with a meet and greet by our friendly staff. After placing their belongings on their named peg, children are encouraged to se</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lf-register.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3399"/>
                </a:solidFill>
                <a:effectLst/>
                <a:latin typeface="Comic Sans MS" panose="030F0702030302020204" pitchFamily="66" charset="0"/>
                <a:ea typeface="Calibri" panose="020F0502020204030204" pitchFamily="34" charset="0"/>
                <a:cs typeface="Times New Roman" panose="02020603050405020304" pitchFamily="18" charset="0"/>
              </a:rPr>
              <a:t>11.15am – 11.30am: </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You are given a 15-minute window to collect your child from nursery. Half-past eleven is the end of your child’s session.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09728" indent="0">
              <a:lnSpc>
                <a:spcPct val="107000"/>
              </a:lnSpc>
              <a:spcAft>
                <a:spcPts val="800"/>
              </a:spcAft>
              <a:buNone/>
            </a:pPr>
            <a:r>
              <a:rPr lang="en-GB" sz="1800" b="1" u="sng" dirty="0">
                <a:effectLst/>
                <a:latin typeface="Comic Sans MS" panose="030F0702030302020204" pitchFamily="66" charset="0"/>
                <a:ea typeface="Calibri" panose="020F0502020204030204" pitchFamily="34" charset="0"/>
                <a:cs typeface="Arabic Typesetting" panose="03020402040406030203" pitchFamily="66" charset="-78"/>
              </a:rPr>
              <a:t>PM Placement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3399"/>
                </a:solidFill>
                <a:effectLst/>
                <a:latin typeface="Comic Sans MS" panose="030F0702030302020204" pitchFamily="66" charset="0"/>
                <a:ea typeface="Calibri" panose="020F0502020204030204" pitchFamily="34" charset="0"/>
                <a:cs typeface="Arabic Typesetting" panose="03020402040406030203" pitchFamily="66" charset="-78"/>
              </a:rPr>
              <a:t>12.30pm – 12.45pm:</a:t>
            </a:r>
            <a:r>
              <a:rPr lang="en-GB" sz="1800" dirty="0">
                <a:effectLst/>
                <a:latin typeface="Comic Sans MS" panose="030F0702030302020204" pitchFamily="66" charset="0"/>
                <a:ea typeface="Calibri" panose="020F0502020204030204" pitchFamily="34" charset="0"/>
                <a:cs typeface="Arabic Typesetting" panose="03020402040406030203" pitchFamily="66" charset="-78"/>
              </a:rPr>
              <a:t> Your child’s day will start with a meet and greet by our friendly staff. After placing their belongings on their named peg, children are encouraged to se</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lf-register.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3399"/>
                </a:solidFill>
                <a:effectLst/>
                <a:latin typeface="Comic Sans MS" panose="030F0702030302020204" pitchFamily="66" charset="0"/>
                <a:ea typeface="Calibri" panose="020F0502020204030204" pitchFamily="34" charset="0"/>
                <a:cs typeface="Times New Roman" panose="02020603050405020304" pitchFamily="18" charset="0"/>
              </a:rPr>
              <a:t>3.15pm – 3.30pm: </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You are given a 15-minute window to collect your child from nursery. Half-past three is the end of your child’s session.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latin typeface="Comic Sans MS" pitchFamily="66" charset="0"/>
            </a:endParaRPr>
          </a:p>
        </p:txBody>
      </p:sp>
      <p:sp>
        <p:nvSpPr>
          <p:cNvPr id="2" name="Title 1"/>
          <p:cNvSpPr>
            <a:spLocks noGrp="1"/>
          </p:cNvSpPr>
          <p:nvPr>
            <p:ph type="title"/>
          </p:nvPr>
        </p:nvSpPr>
        <p:spPr/>
        <p:txBody>
          <a:bodyPr>
            <a:normAutofit fontScale="90000"/>
          </a:bodyPr>
          <a:lstStyle/>
          <a:p>
            <a:r>
              <a:rPr lang="en-GB" sz="6000" dirty="0">
                <a:latin typeface="Comic Sans MS" panose="030F0702030302020204" pitchFamily="66" charset="0"/>
              </a:rPr>
              <a:t>A typical Nursery Day</a:t>
            </a:r>
          </a:p>
        </p:txBody>
      </p:sp>
    </p:spTree>
    <p:extLst>
      <p:ext uri="{BB962C8B-B14F-4D97-AF65-F5344CB8AC3E}">
        <p14:creationId xmlns:p14="http://schemas.microsoft.com/office/powerpoint/2010/main" val="1147808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7198C72-ECD0-1E7E-CB0B-287FA625B735}"/>
              </a:ext>
            </a:extLst>
          </p:cNvPr>
          <p:cNvSpPr>
            <a:spLocks noGrp="1"/>
          </p:cNvSpPr>
          <p:nvPr>
            <p:ph idx="1"/>
          </p:nvPr>
        </p:nvSpPr>
        <p:spPr>
          <a:xfrm>
            <a:off x="457200" y="548680"/>
            <a:ext cx="8229600" cy="4525963"/>
          </a:xfrm>
        </p:spPr>
        <p:txBody>
          <a:bodyPr/>
          <a:lstStyle/>
          <a:p>
            <a:pPr marL="109728" indent="0">
              <a:lnSpc>
                <a:spcPct val="107000"/>
              </a:lnSpc>
              <a:spcAft>
                <a:spcPts val="800"/>
              </a:spcAft>
              <a:buNone/>
            </a:pPr>
            <a:r>
              <a:rPr lang="en-GB" sz="1800" b="1" u="sng" dirty="0">
                <a:effectLst/>
                <a:latin typeface="Comic Sans MS" panose="030F0702030302020204" pitchFamily="66" charset="0"/>
                <a:ea typeface="Calibri" panose="020F0502020204030204" pitchFamily="34" charset="0"/>
                <a:cs typeface="Arabic Typesetting" panose="03020402040406030203" pitchFamily="66" charset="-78"/>
              </a:rPr>
              <a:t>30 hour (all day) Placement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3399"/>
                </a:solidFill>
                <a:effectLst/>
                <a:latin typeface="Comic Sans MS" panose="030F0702030302020204" pitchFamily="66" charset="0"/>
                <a:ea typeface="Calibri" panose="020F0502020204030204" pitchFamily="34" charset="0"/>
                <a:cs typeface="Arabic Typesetting" panose="03020402040406030203" pitchFamily="66" charset="-78"/>
              </a:rPr>
              <a:t>8.30am – 8.45am:</a:t>
            </a:r>
            <a:r>
              <a:rPr lang="en-GB" sz="1800" dirty="0">
                <a:effectLst/>
                <a:latin typeface="Comic Sans MS" panose="030F0702030302020204" pitchFamily="66" charset="0"/>
                <a:ea typeface="Calibri" panose="020F0502020204030204" pitchFamily="34" charset="0"/>
                <a:cs typeface="Arabic Typesetting" panose="03020402040406030203" pitchFamily="66" charset="-78"/>
              </a:rPr>
              <a:t> Your child’s day will start with a meet and greet by our friendly staff. After placing their belongings on their named peg, children are encouraged to se</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lf-register.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3399"/>
                </a:solidFill>
                <a:effectLst/>
                <a:latin typeface="Comic Sans MS" panose="030F0702030302020204" pitchFamily="66" charset="0"/>
                <a:ea typeface="Calibri" panose="020F0502020204030204" pitchFamily="34" charset="0"/>
                <a:cs typeface="Times New Roman" panose="02020603050405020304" pitchFamily="18" charset="0"/>
              </a:rPr>
              <a:t>11.30am – 12 noon: </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Children are taken to the school hall to have their lunch. Hot school meal is on offer or you can bring a packed lunch box.</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3399"/>
                </a:solidFill>
                <a:effectLst/>
                <a:latin typeface="Comic Sans MS" panose="030F0702030302020204" pitchFamily="66" charset="0"/>
                <a:ea typeface="Calibri" panose="020F0502020204030204" pitchFamily="34" charset="0"/>
                <a:cs typeface="Arabic Typesetting" panose="03020402040406030203" pitchFamily="66" charset="-78"/>
              </a:rPr>
              <a:t>12 noon – 12.30pm:</a:t>
            </a:r>
            <a:r>
              <a:rPr lang="en-GB" sz="1800" dirty="0">
                <a:effectLst/>
                <a:latin typeface="Comic Sans MS" panose="030F0702030302020204" pitchFamily="66" charset="0"/>
                <a:ea typeface="Calibri" panose="020F0502020204030204" pitchFamily="34" charset="0"/>
                <a:cs typeface="Arabic Typesetting" panose="03020402040406030203" pitchFamily="66" charset="-78"/>
              </a:rPr>
              <a:t> Children come back to the Early Years playground where they have playtime.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solidFill>
                  <a:srgbClr val="003399"/>
                </a:solidFill>
                <a:effectLst/>
                <a:latin typeface="Comic Sans MS" panose="030F0702030302020204" pitchFamily="66" charset="0"/>
                <a:ea typeface="Calibri" panose="020F0502020204030204" pitchFamily="34" charset="0"/>
                <a:cs typeface="Times New Roman" panose="02020603050405020304" pitchFamily="18" charset="0"/>
              </a:rPr>
              <a:t>3pm – 3.15pm: </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You are given a 15-minute window to collect your child from nursery. Quarter past three is the end of your child’s session.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9082068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B627B027-82F4-DBC2-4E23-41ECCAD17C16}"/>
              </a:ext>
            </a:extLst>
          </p:cNvPr>
          <p:cNvSpPr txBox="1"/>
          <p:nvPr/>
        </p:nvSpPr>
        <p:spPr>
          <a:xfrm>
            <a:off x="287524" y="332656"/>
            <a:ext cx="8568952" cy="5599418"/>
          </a:xfrm>
          <a:prstGeom prst="rect">
            <a:avLst/>
          </a:prstGeom>
          <a:noFill/>
        </p:spPr>
        <p:txBody>
          <a:bodyPr wrap="square">
            <a:spAutoFit/>
          </a:bodyPr>
          <a:lstStyle/>
          <a:p>
            <a:pPr>
              <a:lnSpc>
                <a:spcPct val="107000"/>
              </a:lnSpc>
              <a:spcAft>
                <a:spcPts val="800"/>
              </a:spcAft>
            </a:pPr>
            <a:r>
              <a:rPr lang="en-GB" sz="2400" b="1" u="sng" dirty="0">
                <a:effectLst/>
                <a:latin typeface="Comic Sans MS" panose="030F0702030302020204" pitchFamily="66" charset="0"/>
                <a:ea typeface="Calibri" panose="020F0502020204030204" pitchFamily="34" charset="0"/>
                <a:cs typeface="Times New Roman" panose="02020603050405020304" pitchFamily="18" charset="0"/>
              </a:rPr>
              <a:t>Throughout the </a:t>
            </a:r>
            <a:r>
              <a:rPr lang="en-GB" sz="2400" b="1" u="sng" dirty="0">
                <a:latin typeface="Comic Sans MS" panose="030F0702030302020204" pitchFamily="66" charset="0"/>
                <a:ea typeface="Calibri" panose="020F0502020204030204" pitchFamily="34" charset="0"/>
                <a:cs typeface="Times New Roman" panose="02020603050405020304" pitchFamily="18" charset="0"/>
              </a:rPr>
              <a:t>Nursery session</a:t>
            </a:r>
            <a:r>
              <a:rPr lang="en-GB" sz="2400" b="1" u="sng" dirty="0">
                <a:effectLst/>
                <a:latin typeface="Comic Sans MS" panose="030F0702030302020204" pitchFamily="66" charset="0"/>
                <a:ea typeface="Calibri" panose="020F0502020204030204" pitchFamily="34" charset="0"/>
                <a:cs typeface="Times New Roman" panose="02020603050405020304" pitchFamily="18" charset="0"/>
              </a:rPr>
              <a: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Your child will be encouraged to make their own choices and take part in adult led activities. Our environment is set up in a way that children’s development takes place through their natural curiosity.</a:t>
            </a:r>
          </a:p>
          <a:p>
            <a:pPr>
              <a:lnSpc>
                <a:spcPct val="107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effectLst/>
                <a:latin typeface="Comic Sans MS" panose="030F0702030302020204" pitchFamily="66" charset="0"/>
                <a:ea typeface="Calibri" panose="020F0502020204030204" pitchFamily="34" charset="0"/>
                <a:cs typeface="Times New Roman" panose="02020603050405020304" pitchFamily="18" charset="0"/>
              </a:rPr>
              <a:t>We observe children individually, ensuring that each child has the opportunity to learn and develop a broad range of skills through play and discovery, based on their interests and level of development. We will track your child’s development through their ‘Learning Journal’ observations. You will be given the chance to contribute and view this book throughout the school year. </a:t>
            </a:r>
          </a:p>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Children will participate in 2 short carpet sessions each day and these carpet sessions will focus on early reading, writing, maths and</a:t>
            </a:r>
          </a:p>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topic skills.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1">
            <a:extLst>
              <a:ext uri="{FF2B5EF4-FFF2-40B4-BE49-F238E27FC236}">
                <a16:creationId xmlns:a16="http://schemas.microsoft.com/office/drawing/2014/main" id="{5FDEE15D-0899-2CE9-54B9-D73CD1A9EAF3}"/>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8" name="Picture 17">
            <a:extLst>
              <a:ext uri="{FF2B5EF4-FFF2-40B4-BE49-F238E27FC236}">
                <a16:creationId xmlns:a16="http://schemas.microsoft.com/office/drawing/2014/main" id="{A40AC430-673B-F101-F1DE-E1B24C1BB0B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655815">
            <a:off x="7769329" y="5215824"/>
            <a:ext cx="952432" cy="1230383"/>
          </a:xfrm>
          <a:prstGeom prst="rect">
            <a:avLst/>
          </a:prstGeom>
          <a:noFill/>
        </p:spPr>
      </p:pic>
    </p:spTree>
    <p:extLst>
      <p:ext uri="{BB962C8B-B14F-4D97-AF65-F5344CB8AC3E}">
        <p14:creationId xmlns:p14="http://schemas.microsoft.com/office/powerpoint/2010/main" val="3781084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6118" y="1417638"/>
            <a:ext cx="8435280" cy="4972008"/>
          </a:xfrm>
        </p:spPr>
        <p:txBody>
          <a:bodyPr>
            <a:normAutofit fontScale="92500" lnSpcReduction="20000"/>
          </a:bodyPr>
          <a:lstStyle/>
          <a:p>
            <a:pPr marL="109728" indent="0">
              <a:buNone/>
            </a:pPr>
            <a:r>
              <a:rPr lang="en-GB" sz="3100" dirty="0">
                <a:latin typeface="Comic Sans MS" panose="030F0702030302020204" pitchFamily="66" charset="0"/>
              </a:rPr>
              <a:t>They will need:</a:t>
            </a:r>
          </a:p>
          <a:p>
            <a:pPr marL="109728" indent="0">
              <a:buNone/>
            </a:pPr>
            <a:endParaRPr lang="en-GB" sz="2600" dirty="0">
              <a:latin typeface="Comic Sans MS" panose="030F0702030302020204" pitchFamily="66" charset="0"/>
            </a:endParaRPr>
          </a:p>
          <a:p>
            <a:pPr lvl="0"/>
            <a:r>
              <a:rPr lang="en-GB" sz="2800" dirty="0">
                <a:latin typeface="Comic Sans MS" pitchFamily="66" charset="0"/>
              </a:rPr>
              <a:t>Navy blue jogging bottoms</a:t>
            </a:r>
          </a:p>
          <a:p>
            <a:pPr lvl="0"/>
            <a:r>
              <a:rPr lang="en-GB" sz="2800" dirty="0">
                <a:latin typeface="Comic Sans MS" pitchFamily="66" charset="0"/>
              </a:rPr>
              <a:t>White polo shirt</a:t>
            </a:r>
          </a:p>
          <a:p>
            <a:pPr lvl="0"/>
            <a:r>
              <a:rPr lang="en-GB" sz="2800" dirty="0">
                <a:latin typeface="Comic Sans MS" pitchFamily="66" charset="0"/>
              </a:rPr>
              <a:t>Navy sweatshirt with school logo*</a:t>
            </a:r>
          </a:p>
          <a:p>
            <a:pPr lvl="0"/>
            <a:r>
              <a:rPr lang="en-GB" sz="2800" dirty="0">
                <a:latin typeface="Comic Sans MS" pitchFamily="66" charset="0"/>
              </a:rPr>
              <a:t>Black shoes (preferably </a:t>
            </a:r>
            <a:r>
              <a:rPr lang="en-GB" sz="2800" dirty="0" err="1">
                <a:latin typeface="Comic Sans MS" pitchFamily="66" charset="0"/>
              </a:rPr>
              <a:t>velcro</a:t>
            </a:r>
            <a:r>
              <a:rPr lang="en-GB" sz="2800" dirty="0">
                <a:latin typeface="Comic Sans MS" pitchFamily="66" charset="0"/>
              </a:rPr>
              <a:t>, trainers are acceptable)</a:t>
            </a:r>
          </a:p>
          <a:p>
            <a:pPr lvl="1"/>
            <a:endParaRPr lang="en-GB" sz="2600" dirty="0">
              <a:latin typeface="Comic Sans MS" panose="030F0702030302020204" pitchFamily="66" charset="0"/>
            </a:endParaRPr>
          </a:p>
          <a:p>
            <a:pPr marL="393192" lvl="1" indent="0">
              <a:buNone/>
            </a:pPr>
            <a:r>
              <a:rPr lang="en-GB" sz="2600" dirty="0">
                <a:latin typeface="Comic Sans MS" panose="030F0702030302020204" pitchFamily="66" charset="0"/>
              </a:rPr>
              <a:t>The items with a logo on are available from  </a:t>
            </a:r>
            <a:r>
              <a:rPr lang="en-GB" sz="2600" i="1" u="sng" dirty="0">
                <a:solidFill>
                  <a:srgbClr val="0070C0"/>
                </a:solidFill>
                <a:latin typeface="Comic Sans MS" panose="030F0702030302020204" pitchFamily="66" charset="0"/>
              </a:rPr>
              <a:t>yourschooluniform.com</a:t>
            </a:r>
          </a:p>
          <a:p>
            <a:pPr lvl="1">
              <a:buFont typeface="Arial" charset="0"/>
              <a:buChar char="•"/>
            </a:pPr>
            <a:endParaRPr lang="en-GB" sz="2600" dirty="0">
              <a:latin typeface="Comic Sans MS" panose="030F0702030302020204" pitchFamily="66" charset="0"/>
            </a:endParaRPr>
          </a:p>
          <a:p>
            <a:pPr marL="109728" indent="0">
              <a:buNone/>
            </a:pPr>
            <a:r>
              <a:rPr lang="en-GB" sz="2600" dirty="0">
                <a:latin typeface="Comic Sans MS" panose="030F0702030302020204" pitchFamily="66" charset="0"/>
              </a:rPr>
              <a:t> </a:t>
            </a:r>
          </a:p>
          <a:p>
            <a:pPr>
              <a:buFont typeface="Wingdings" panose="05000000000000000000" pitchFamily="2" charset="2"/>
              <a:buChar char="Ø"/>
            </a:pPr>
            <a:r>
              <a:rPr lang="en-GB" sz="2600" dirty="0">
                <a:latin typeface="Comic Sans MS" panose="030F0702030302020204" pitchFamily="66" charset="0"/>
              </a:rPr>
              <a:t>Please ensure </a:t>
            </a:r>
            <a:r>
              <a:rPr lang="en-GB" sz="2600" b="1" dirty="0">
                <a:latin typeface="Comic Sans MS" panose="030F0702030302020204" pitchFamily="66" charset="0"/>
              </a:rPr>
              <a:t>all</a:t>
            </a:r>
            <a:r>
              <a:rPr lang="en-GB" sz="2600" dirty="0">
                <a:latin typeface="Comic Sans MS" panose="030F0702030302020204" pitchFamily="66" charset="0"/>
              </a:rPr>
              <a:t> items of clothing are named.</a:t>
            </a:r>
          </a:p>
          <a:p>
            <a:pPr marL="109728" indent="0">
              <a:buNone/>
            </a:pPr>
            <a:endParaRPr lang="en-GB" dirty="0"/>
          </a:p>
        </p:txBody>
      </p:sp>
      <p:sp>
        <p:nvSpPr>
          <p:cNvPr id="3" name="Title 2"/>
          <p:cNvSpPr>
            <a:spLocks noGrp="1"/>
          </p:cNvSpPr>
          <p:nvPr>
            <p:ph type="title"/>
          </p:nvPr>
        </p:nvSpPr>
        <p:spPr/>
        <p:txBody>
          <a:bodyPr>
            <a:normAutofit/>
          </a:bodyPr>
          <a:lstStyle/>
          <a:p>
            <a:r>
              <a:rPr lang="en-GB" sz="6000" dirty="0">
                <a:latin typeface="Comic Sans MS" panose="030F0702030302020204" pitchFamily="66" charset="0"/>
              </a:rPr>
              <a:t>School Uniform</a:t>
            </a:r>
          </a:p>
        </p:txBody>
      </p:sp>
    </p:spTree>
    <p:extLst>
      <p:ext uri="{BB962C8B-B14F-4D97-AF65-F5344CB8AC3E}">
        <p14:creationId xmlns:p14="http://schemas.microsoft.com/office/powerpoint/2010/main" val="904144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32422D3-88ED-456E-B225-6FCB2431D5EE}"/>
              </a:ext>
            </a:extLst>
          </p:cNvPr>
          <p:cNvSpPr/>
          <p:nvPr/>
        </p:nvSpPr>
        <p:spPr>
          <a:xfrm>
            <a:off x="1445866" y="426730"/>
            <a:ext cx="3865161" cy="369332"/>
          </a:xfrm>
          <a:prstGeom prst="rect">
            <a:avLst/>
          </a:prstGeom>
        </p:spPr>
        <p:txBody>
          <a:bodyPr wrap="none">
            <a:spAutoFit/>
          </a:bodyPr>
          <a:lstStyle/>
          <a:p>
            <a:r>
              <a:rPr lang="en-GB" dirty="0">
                <a:hlinkClick r:id="rId2"/>
              </a:rPr>
              <a:t>https://yourschooluniform.com/</a:t>
            </a:r>
            <a:endParaRPr lang="en-GB" dirty="0"/>
          </a:p>
        </p:txBody>
      </p:sp>
      <p:pic>
        <p:nvPicPr>
          <p:cNvPr id="7" name="Picture 6">
            <a:extLst>
              <a:ext uri="{FF2B5EF4-FFF2-40B4-BE49-F238E27FC236}">
                <a16:creationId xmlns:a16="http://schemas.microsoft.com/office/drawing/2014/main" id="{D70468AE-449E-4941-A456-FFA924F0586B}"/>
              </a:ext>
            </a:extLst>
          </p:cNvPr>
          <p:cNvPicPr>
            <a:picLocks noChangeAspect="1"/>
          </p:cNvPicPr>
          <p:nvPr/>
        </p:nvPicPr>
        <p:blipFill rotWithShape="1">
          <a:blip r:embed="rId3"/>
          <a:srcRect l="12200" t="17785" r="13776" b="3778"/>
          <a:stretch/>
        </p:blipFill>
        <p:spPr>
          <a:xfrm>
            <a:off x="1464020" y="1052736"/>
            <a:ext cx="6768752" cy="4032448"/>
          </a:xfrm>
          <a:prstGeom prst="rect">
            <a:avLst/>
          </a:prstGeom>
        </p:spPr>
      </p:pic>
      <p:sp>
        <p:nvSpPr>
          <p:cNvPr id="8" name="TextBox 7">
            <a:extLst>
              <a:ext uri="{FF2B5EF4-FFF2-40B4-BE49-F238E27FC236}">
                <a16:creationId xmlns:a16="http://schemas.microsoft.com/office/drawing/2014/main" id="{A3A72DC5-7DE6-481D-B034-DB8624ABAF65}"/>
              </a:ext>
            </a:extLst>
          </p:cNvPr>
          <p:cNvSpPr txBox="1"/>
          <p:nvPr/>
        </p:nvSpPr>
        <p:spPr>
          <a:xfrm>
            <a:off x="215516" y="5229200"/>
            <a:ext cx="8712968" cy="646331"/>
          </a:xfrm>
          <a:prstGeom prst="rect">
            <a:avLst/>
          </a:prstGeom>
          <a:noFill/>
        </p:spPr>
        <p:txBody>
          <a:bodyPr wrap="square" rtlCol="0">
            <a:spAutoFit/>
          </a:bodyPr>
          <a:lstStyle/>
          <a:p>
            <a:pPr algn="ctr"/>
            <a:r>
              <a:rPr lang="en-GB" dirty="0">
                <a:latin typeface="Comic Sans MS" panose="030F0702030302020204" pitchFamily="66" charset="0"/>
              </a:rPr>
              <a:t>Please order ASAP in order to receive it before September and ensure that it is delivered to your home address and not the school. </a:t>
            </a:r>
          </a:p>
        </p:txBody>
      </p:sp>
    </p:spTree>
    <p:extLst>
      <p:ext uri="{BB962C8B-B14F-4D97-AF65-F5344CB8AC3E}">
        <p14:creationId xmlns:p14="http://schemas.microsoft.com/office/powerpoint/2010/main" val="3349726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73741AA-6B48-4926-ACD5-420AE30007B9}"/>
              </a:ext>
            </a:extLst>
          </p:cNvPr>
          <p:cNvSpPr>
            <a:spLocks noGrp="1"/>
          </p:cNvSpPr>
          <p:nvPr>
            <p:ph idx="1"/>
          </p:nvPr>
        </p:nvSpPr>
        <p:spPr/>
        <p:txBody>
          <a:bodyPr>
            <a:normAutofit/>
          </a:bodyPr>
          <a:lstStyle/>
          <a:p>
            <a:pPr marL="109728" indent="0">
              <a:buNone/>
            </a:pPr>
            <a:r>
              <a:rPr lang="en-GB" sz="2000" dirty="0">
                <a:latin typeface="Comic Sans MS" panose="030F0702030302020204" pitchFamily="66" charset="0"/>
              </a:rPr>
              <a:t>Staff need to be aware of your child’s medical background, in particular any allergies (e.g. bee stings, dairy food), any dietary restrictions (e.g. vegetarian or Halal) and any medical conditions that are important for us to know (e.g. asthma or eczema).</a:t>
            </a:r>
          </a:p>
          <a:p>
            <a:pPr marL="109728" indent="0">
              <a:buNone/>
            </a:pPr>
            <a:endParaRPr lang="en-GB" sz="2000" dirty="0">
              <a:latin typeface="Comic Sans MS" panose="030F0702030302020204" pitchFamily="66" charset="0"/>
            </a:endParaRPr>
          </a:p>
          <a:p>
            <a:pPr marL="109728" indent="0">
              <a:buNone/>
            </a:pPr>
            <a:r>
              <a:rPr lang="en-GB" sz="2000" dirty="0">
                <a:latin typeface="Comic Sans MS" panose="030F0702030302020204" pitchFamily="66" charset="0"/>
              </a:rPr>
              <a:t>Children can suddenly become ill and therefore it is important that we know we can contact you or another adult relative/friend at all times. Please ensure that the school is kept up to date with your contact details. If your child is unable to attend school due to illness, please telephone the school office to let us know.</a:t>
            </a:r>
          </a:p>
          <a:p>
            <a:pPr marL="109728" indent="0">
              <a:buNone/>
            </a:pPr>
            <a:endParaRPr lang="en-GB" dirty="0"/>
          </a:p>
        </p:txBody>
      </p:sp>
      <p:sp>
        <p:nvSpPr>
          <p:cNvPr id="3" name="Title 2">
            <a:extLst>
              <a:ext uri="{FF2B5EF4-FFF2-40B4-BE49-F238E27FC236}">
                <a16:creationId xmlns:a16="http://schemas.microsoft.com/office/drawing/2014/main" id="{65DAE6D8-99F2-4AFD-BA95-C09B9AF65B82}"/>
              </a:ext>
            </a:extLst>
          </p:cNvPr>
          <p:cNvSpPr>
            <a:spLocks noGrp="1"/>
          </p:cNvSpPr>
          <p:nvPr>
            <p:ph type="title"/>
          </p:nvPr>
        </p:nvSpPr>
        <p:spPr/>
        <p:txBody>
          <a:bodyPr/>
          <a:lstStyle/>
          <a:p>
            <a:pPr algn="ctr"/>
            <a:r>
              <a:rPr lang="en-GB" dirty="0">
                <a:latin typeface="Comic Sans MS" panose="030F0702030302020204" pitchFamily="66" charset="0"/>
              </a:rPr>
              <a:t>Health</a:t>
            </a:r>
          </a:p>
        </p:txBody>
      </p:sp>
      <p:sp>
        <p:nvSpPr>
          <p:cNvPr id="5" name="TextBox 4">
            <a:extLst>
              <a:ext uri="{FF2B5EF4-FFF2-40B4-BE49-F238E27FC236}">
                <a16:creationId xmlns:a16="http://schemas.microsoft.com/office/drawing/2014/main" id="{E90691AD-67F0-4A7E-8D31-E6CFAF5B7462}"/>
              </a:ext>
            </a:extLst>
          </p:cNvPr>
          <p:cNvSpPr txBox="1"/>
          <p:nvPr/>
        </p:nvSpPr>
        <p:spPr>
          <a:xfrm>
            <a:off x="2278856" y="3258621"/>
            <a:ext cx="4576762" cy="369332"/>
          </a:xfrm>
          <a:prstGeom prst="rect">
            <a:avLst/>
          </a:prstGeom>
          <a:noFill/>
        </p:spPr>
        <p:txBody>
          <a:bodyPr wrap="square">
            <a:spAutoFit/>
          </a:bodyPr>
          <a:lstStyle/>
          <a:p>
            <a:endParaRPr lang="en-GB" dirty="0"/>
          </a:p>
        </p:txBody>
      </p:sp>
    </p:spTree>
    <p:extLst>
      <p:ext uri="{BB962C8B-B14F-4D97-AF65-F5344CB8AC3E}">
        <p14:creationId xmlns:p14="http://schemas.microsoft.com/office/powerpoint/2010/main" val="3129796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8D3CDE9-A230-4019-83ED-27C23396BE92}"/>
              </a:ext>
            </a:extLst>
          </p:cNvPr>
          <p:cNvSpPr>
            <a:spLocks noGrp="1"/>
          </p:cNvSpPr>
          <p:nvPr>
            <p:ph idx="1"/>
          </p:nvPr>
        </p:nvSpPr>
        <p:spPr>
          <a:xfrm>
            <a:off x="457200" y="2140257"/>
            <a:ext cx="8229600" cy="3603856"/>
          </a:xfrm>
        </p:spPr>
        <p:txBody>
          <a:bodyPr/>
          <a:lstStyle/>
          <a:p>
            <a:pPr marL="109728" indent="0">
              <a:buNone/>
            </a:pPr>
            <a:r>
              <a:rPr lang="en-GB" sz="2000" dirty="0">
                <a:latin typeface="Comic Sans MS" panose="030F0702030302020204" pitchFamily="66" charset="0"/>
              </a:rPr>
              <a:t>The Early Years Foundation Stage covers the first stage of a child’s care from birth to five years old. It sets the standards to ensure that all children learn and develop, as well as keeping them healthy and safe.   </a:t>
            </a:r>
          </a:p>
          <a:p>
            <a:pPr marL="109728" indent="0">
              <a:buNone/>
            </a:pPr>
            <a:endParaRPr lang="en-GB" sz="2000" dirty="0">
              <a:latin typeface="Comic Sans MS" panose="030F0702030302020204" pitchFamily="66" charset="0"/>
            </a:endParaRPr>
          </a:p>
          <a:p>
            <a:pPr marL="109728" indent="0">
              <a:buNone/>
            </a:pPr>
            <a:r>
              <a:rPr lang="en-GB" sz="2000" dirty="0">
                <a:latin typeface="Comic Sans MS" panose="030F0702030302020204" pitchFamily="66" charset="0"/>
              </a:rPr>
              <a:t>All schools and Ofsted registered early years providers in England must follow the EYFS. </a:t>
            </a:r>
          </a:p>
          <a:p>
            <a:pPr marL="109728" indent="0">
              <a:buNone/>
            </a:pPr>
            <a:endParaRPr lang="en-GB" dirty="0"/>
          </a:p>
        </p:txBody>
      </p:sp>
      <p:sp>
        <p:nvSpPr>
          <p:cNvPr id="3" name="Title 2">
            <a:extLst>
              <a:ext uri="{FF2B5EF4-FFF2-40B4-BE49-F238E27FC236}">
                <a16:creationId xmlns:a16="http://schemas.microsoft.com/office/drawing/2014/main" id="{5E2B1F73-653B-44C2-8325-5AE95E0F5F98}"/>
              </a:ext>
            </a:extLst>
          </p:cNvPr>
          <p:cNvSpPr>
            <a:spLocks noGrp="1"/>
          </p:cNvSpPr>
          <p:nvPr>
            <p:ph type="title"/>
          </p:nvPr>
        </p:nvSpPr>
        <p:spPr>
          <a:xfrm>
            <a:off x="457200" y="542387"/>
            <a:ext cx="8229600" cy="1143000"/>
          </a:xfrm>
        </p:spPr>
        <p:txBody>
          <a:bodyPr>
            <a:normAutofit fontScale="90000"/>
          </a:bodyPr>
          <a:lstStyle/>
          <a:p>
            <a:pPr algn="ctr"/>
            <a:r>
              <a:rPr lang="en-GB" sz="4000" dirty="0">
                <a:latin typeface="Comic Sans MS" panose="030F0702030302020204" pitchFamily="66" charset="0"/>
              </a:rPr>
              <a:t>As of September 2021, we have been following the new EYFS curriculum.</a:t>
            </a:r>
          </a:p>
        </p:txBody>
      </p:sp>
    </p:spTree>
    <p:extLst>
      <p:ext uri="{BB962C8B-B14F-4D97-AF65-F5344CB8AC3E}">
        <p14:creationId xmlns:p14="http://schemas.microsoft.com/office/powerpoint/2010/main" val="1673738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5B2CA3-B05C-4E25-BFAA-E2F4E6117A69}"/>
              </a:ext>
            </a:extLst>
          </p:cNvPr>
          <p:cNvSpPr>
            <a:spLocks noGrp="1"/>
          </p:cNvSpPr>
          <p:nvPr>
            <p:ph idx="1"/>
          </p:nvPr>
        </p:nvSpPr>
        <p:spPr>
          <a:xfrm>
            <a:off x="457200" y="332656"/>
            <a:ext cx="8229600" cy="6048672"/>
          </a:xfrm>
        </p:spPr>
        <p:txBody>
          <a:bodyPr>
            <a:normAutofit fontScale="62500" lnSpcReduction="20000"/>
          </a:bodyPr>
          <a:lstStyle/>
          <a:p>
            <a:r>
              <a:rPr lang="en-GB" dirty="0">
                <a:latin typeface="Comic Sans MS" panose="030F0702030302020204" pitchFamily="66" charset="0"/>
              </a:rPr>
              <a:t>Activities in our Nursery are very carefully planned and organised in order to provide a range of learning experiences. </a:t>
            </a:r>
          </a:p>
          <a:p>
            <a:r>
              <a:rPr lang="en-GB" dirty="0">
                <a:latin typeface="Comic Sans MS" panose="030F0702030302020204" pitchFamily="66" charset="0"/>
              </a:rPr>
              <a:t>Individual records (LEARNING JOURNALS) are kept by staff to record the activities your child participates in and undertakes, as well as their progress in specific skills.</a:t>
            </a:r>
          </a:p>
          <a:p>
            <a:r>
              <a:rPr lang="en-GB" dirty="0">
                <a:latin typeface="Comic Sans MS" panose="030F0702030302020204" pitchFamily="66" charset="0"/>
              </a:rPr>
              <a:t>Planning for each (WEEK/HALF TERM) is carried out using a topic-based approach, following the children’s interests and responding to specific events. Our topics follow a 2 year cycle and include All About Me, People Who Help Us, What a Wonderful World, Ready Steady Cook etc.</a:t>
            </a:r>
          </a:p>
          <a:p>
            <a:r>
              <a:rPr lang="en-GB" dirty="0">
                <a:latin typeface="Comic Sans MS" panose="030F0702030302020204" pitchFamily="66" charset="0"/>
              </a:rPr>
              <a:t>There are 7 Areas of Learning in the Early Years Foundation Stage (EYFS), which activities are planned around:</a:t>
            </a:r>
          </a:p>
          <a:p>
            <a:endParaRPr lang="en-GB" dirty="0">
              <a:latin typeface="Comic Sans MS" panose="030F0702030302020204" pitchFamily="66" charset="0"/>
            </a:endParaRPr>
          </a:p>
          <a:p>
            <a:r>
              <a:rPr lang="en-GB" dirty="0">
                <a:solidFill>
                  <a:srgbClr val="FF0000"/>
                </a:solidFill>
                <a:latin typeface="Comic Sans MS" panose="030F0702030302020204" pitchFamily="66" charset="0"/>
              </a:rPr>
              <a:t>Communication and Language</a:t>
            </a:r>
          </a:p>
          <a:p>
            <a:r>
              <a:rPr lang="en-GB" dirty="0">
                <a:solidFill>
                  <a:srgbClr val="FFC000"/>
                </a:solidFill>
                <a:latin typeface="Comic Sans MS" panose="030F0702030302020204" pitchFamily="66" charset="0"/>
              </a:rPr>
              <a:t>Personal, Social and Emotional Development</a:t>
            </a:r>
          </a:p>
          <a:p>
            <a:r>
              <a:rPr lang="en-GB" dirty="0">
                <a:solidFill>
                  <a:srgbClr val="0070C0"/>
                </a:solidFill>
                <a:latin typeface="Comic Sans MS" panose="030F0702030302020204" pitchFamily="66" charset="0"/>
              </a:rPr>
              <a:t>Physical Development</a:t>
            </a:r>
          </a:p>
          <a:p>
            <a:r>
              <a:rPr lang="en-GB" dirty="0">
                <a:solidFill>
                  <a:srgbClr val="00B050"/>
                </a:solidFill>
                <a:latin typeface="Comic Sans MS" panose="030F0702030302020204" pitchFamily="66" charset="0"/>
              </a:rPr>
              <a:t>Literacy</a:t>
            </a:r>
          </a:p>
          <a:p>
            <a:r>
              <a:rPr lang="en-GB" dirty="0">
                <a:solidFill>
                  <a:srgbClr val="7030A0"/>
                </a:solidFill>
                <a:latin typeface="Comic Sans MS" panose="030F0702030302020204" pitchFamily="66" charset="0"/>
              </a:rPr>
              <a:t>Mathematics</a:t>
            </a:r>
          </a:p>
          <a:p>
            <a:r>
              <a:rPr lang="en-GB" dirty="0">
                <a:solidFill>
                  <a:srgbClr val="33CCCC"/>
                </a:solidFill>
                <a:latin typeface="Comic Sans MS" panose="030F0702030302020204" pitchFamily="66" charset="0"/>
              </a:rPr>
              <a:t>Understanding the World</a:t>
            </a:r>
          </a:p>
          <a:p>
            <a:r>
              <a:rPr lang="en-GB" dirty="0">
                <a:solidFill>
                  <a:srgbClr val="FF33CC"/>
                </a:solidFill>
                <a:latin typeface="Comic Sans MS" panose="030F0702030302020204" pitchFamily="66" charset="0"/>
              </a:rPr>
              <a:t>Expressive Arts and Design</a:t>
            </a:r>
          </a:p>
          <a:p>
            <a:endParaRPr lang="en-GB" dirty="0">
              <a:latin typeface="Comic Sans MS" panose="030F0702030302020204" pitchFamily="66" charset="0"/>
            </a:endParaRPr>
          </a:p>
          <a:p>
            <a:r>
              <a:rPr lang="en-GB" dirty="0">
                <a:latin typeface="Comic Sans MS" panose="030F0702030302020204" pitchFamily="66" charset="0"/>
              </a:rPr>
              <a:t>Throughout the EYFS, children will be working towards the Early Learning Goals. These describe the level of attainment expected at the end of your child’s Reception year in school.</a:t>
            </a:r>
          </a:p>
          <a:p>
            <a:endParaRPr lang="en-GB" dirty="0"/>
          </a:p>
        </p:txBody>
      </p:sp>
    </p:spTree>
    <p:extLst>
      <p:ext uri="{BB962C8B-B14F-4D97-AF65-F5344CB8AC3E}">
        <p14:creationId xmlns:p14="http://schemas.microsoft.com/office/powerpoint/2010/main" val="19031538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BF587046-F8D5-6701-DCA4-240B3EB686ED}"/>
              </a:ext>
            </a:extLst>
          </p:cNvPr>
          <p:cNvSpPr>
            <a:spLocks noGrp="1"/>
          </p:cNvSpPr>
          <p:nvPr>
            <p:ph idx="1"/>
          </p:nvPr>
        </p:nvSpPr>
        <p:spPr>
          <a:xfrm>
            <a:off x="457200" y="476672"/>
            <a:ext cx="8229600" cy="2235704"/>
          </a:xfrm>
        </p:spPr>
        <p:txBody>
          <a:bodyPr/>
          <a:lstStyle/>
          <a:p>
            <a:pPr marL="109728" indent="0" algn="ctr">
              <a:buNone/>
            </a:pPr>
            <a:br>
              <a:rPr lang="en-GB" dirty="0"/>
            </a:br>
            <a:r>
              <a:rPr lang="en-GB" sz="2800" dirty="0">
                <a:latin typeface="Comic Sans MS" panose="030F0702030302020204" pitchFamily="66" charset="0"/>
              </a:rPr>
              <a:t>In Nursery, we focus hugely on the Prime Areas of our curriculum. We see these as the foundations of your child’s learning.</a:t>
            </a:r>
            <a:endParaRPr lang="en-GB" dirty="0">
              <a:latin typeface="Comic Sans MS" panose="030F0702030302020204" pitchFamily="66" charset="0"/>
            </a:endParaRPr>
          </a:p>
        </p:txBody>
      </p:sp>
      <p:pic>
        <p:nvPicPr>
          <p:cNvPr id="4" name="Picture 3" descr="A child playing with toys&#10;&#10;Description automatically generated with medium confidence">
            <a:extLst>
              <a:ext uri="{FF2B5EF4-FFF2-40B4-BE49-F238E27FC236}">
                <a16:creationId xmlns:a16="http://schemas.microsoft.com/office/drawing/2014/main" id="{09EB23C8-7D63-4236-CE60-4AFF48B8B96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930477">
            <a:off x="675323" y="3039975"/>
            <a:ext cx="2960487" cy="2211299"/>
          </a:xfrm>
          <a:prstGeom prst="rect">
            <a:avLst/>
          </a:prstGeom>
          <a:noFill/>
          <a:ln>
            <a:noFill/>
          </a:ln>
        </p:spPr>
      </p:pic>
      <p:pic>
        <p:nvPicPr>
          <p:cNvPr id="5" name="Picture 4" descr="A picture containing grass&#10;&#10;Description automatically generated">
            <a:extLst>
              <a:ext uri="{FF2B5EF4-FFF2-40B4-BE49-F238E27FC236}">
                <a16:creationId xmlns:a16="http://schemas.microsoft.com/office/drawing/2014/main" id="{F3987691-12E6-EAAE-18F0-3FEF2CC3CB8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878574">
            <a:off x="5496162" y="3492079"/>
            <a:ext cx="3179713" cy="2374901"/>
          </a:xfrm>
          <a:prstGeom prst="rect">
            <a:avLst/>
          </a:prstGeom>
          <a:noFill/>
          <a:ln>
            <a:noFill/>
          </a:ln>
        </p:spPr>
      </p:pic>
    </p:spTree>
    <p:extLst>
      <p:ext uri="{BB962C8B-B14F-4D97-AF65-F5344CB8AC3E}">
        <p14:creationId xmlns:p14="http://schemas.microsoft.com/office/powerpoint/2010/main" val="452023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The development of children’s spoken language underpins all seven areas of learning and development. </a:t>
            </a:r>
          </a:p>
          <a:p>
            <a:pPr marL="109728" indent="0">
              <a:buNone/>
            </a:pPr>
            <a:endPar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r>
              <a:rPr lang="en-GB" sz="1800" dirty="0">
                <a:effectLst/>
                <a:latin typeface="Comic Sans MS" panose="030F0702030302020204" pitchFamily="66" charset="0"/>
                <a:ea typeface="Calibri" panose="020F0502020204030204" pitchFamily="34" charset="0"/>
                <a:cs typeface="Times New Roman" panose="02020603050405020304" pitchFamily="18" charset="0"/>
              </a:rPr>
              <a:t>We comment on what children are interested in or doing, and echo back what they say with new vocabulary added. This will build children’s language effectively. </a:t>
            </a:r>
          </a:p>
          <a:p>
            <a:r>
              <a:rPr lang="en-GB" sz="1800" dirty="0">
                <a:latin typeface="Comic Sans MS" panose="030F0702030302020204" pitchFamily="66" charset="0"/>
                <a:ea typeface="Calibri" panose="020F0502020204030204" pitchFamily="34" charset="0"/>
                <a:cs typeface="Times New Roman" panose="02020603050405020304" pitchFamily="18" charset="0"/>
              </a:rPr>
              <a:t>We r</a:t>
            </a:r>
            <a:r>
              <a:rPr lang="en-GB" sz="1800" dirty="0">
                <a:effectLst/>
                <a:latin typeface="Comic Sans MS" panose="030F0702030302020204" pitchFamily="66" charset="0"/>
                <a:ea typeface="Calibri" panose="020F0502020204030204" pitchFamily="34" charset="0"/>
                <a:cs typeface="Times New Roman" panose="02020603050405020304" pitchFamily="18" charset="0"/>
              </a:rPr>
              <a:t>ead frequently to children, and engage them actively in stories, non-fiction, rhymes and poems, providing them with extensive opportunities to use and embed new words.</a:t>
            </a:r>
          </a:p>
          <a:p>
            <a:r>
              <a:rPr lang="en-GB" sz="1800" dirty="0">
                <a:effectLst/>
                <a:latin typeface="Comic Sans MS" panose="030F0702030302020204" pitchFamily="66" charset="0"/>
                <a:ea typeface="Calibri" panose="020F0502020204030204" pitchFamily="34" charset="0"/>
                <a:cs typeface="Times New Roman" panose="02020603050405020304" pitchFamily="18" charset="0"/>
              </a:rPr>
              <a:t>Through conversation, story-telling and role play, children share their ideas with support and modelling from us.</a:t>
            </a:r>
            <a:endParaRPr lang="en-GB" dirty="0"/>
          </a:p>
        </p:txBody>
      </p:sp>
      <p:sp>
        <p:nvSpPr>
          <p:cNvPr id="3" name="Title 2"/>
          <p:cNvSpPr>
            <a:spLocks noGrp="1"/>
          </p:cNvSpPr>
          <p:nvPr>
            <p:ph type="title"/>
          </p:nvPr>
        </p:nvSpPr>
        <p:spPr/>
        <p:txBody>
          <a:bodyPr/>
          <a:lstStyle/>
          <a:p>
            <a:r>
              <a:rPr lang="en-GB" dirty="0">
                <a:latin typeface="Comic Sans MS" panose="030F0702030302020204" pitchFamily="66" charset="0"/>
              </a:rPr>
              <a:t>Communication and Language</a:t>
            </a:r>
          </a:p>
        </p:txBody>
      </p:sp>
      <p:pic>
        <p:nvPicPr>
          <p:cNvPr id="4" name="Picture 3" descr="A group of children playing with toys&#10;&#10;Description automatically generated with low confidence">
            <a:extLst>
              <a:ext uri="{FF2B5EF4-FFF2-40B4-BE49-F238E27FC236}">
                <a16:creationId xmlns:a16="http://schemas.microsoft.com/office/drawing/2014/main" id="{195B462F-9D12-A5A7-67A4-1B332F8B122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29680" y="4885455"/>
            <a:ext cx="2357120" cy="1760855"/>
          </a:xfrm>
          <a:prstGeom prst="rect">
            <a:avLst/>
          </a:prstGeom>
          <a:noFill/>
          <a:ln>
            <a:noFill/>
          </a:ln>
        </p:spPr>
      </p:pic>
    </p:spTree>
    <p:extLst>
      <p:ext uri="{BB962C8B-B14F-4D97-AF65-F5344CB8AC3E}">
        <p14:creationId xmlns:p14="http://schemas.microsoft.com/office/powerpoint/2010/main" val="22725552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988840"/>
            <a:ext cx="8229600" cy="3891888"/>
          </a:xfrm>
        </p:spPr>
        <p:txBody>
          <a:bodyPr>
            <a:normAutofit/>
          </a:bodyPr>
          <a:lstStyle/>
          <a:p>
            <a:pPr marL="109728" indent="0">
              <a:buNone/>
            </a:pPr>
            <a:r>
              <a:rPr lang="en-GB" sz="2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Children’s personal, social and emotional development (PSED) is crucial for children to lead healthy and happy lives, and is fundamental to their cognitive development. </a:t>
            </a:r>
          </a:p>
          <a:p>
            <a:endParaRPr lang="en-GB" sz="1800" dirty="0">
              <a:latin typeface="Comic Sans MS" panose="030F0702030302020204" pitchFamily="66" charset="0"/>
              <a:ea typeface="Calibri" panose="020F0502020204030204" pitchFamily="34" charset="0"/>
              <a:cs typeface="Times New Roman" panose="02020603050405020304" pitchFamily="18" charset="0"/>
            </a:endParaRPr>
          </a:p>
          <a:p>
            <a:r>
              <a:rPr lang="en-GB" sz="1800" dirty="0">
                <a:effectLst/>
                <a:latin typeface="Comic Sans MS" panose="030F0702030302020204" pitchFamily="66" charset="0"/>
                <a:ea typeface="Calibri" panose="020F0502020204030204" pitchFamily="34" charset="0"/>
                <a:cs typeface="Times New Roman" panose="02020603050405020304" pitchFamily="18" charset="0"/>
              </a:rPr>
              <a:t>Underpinning their personal development are the important attachments that shape their social world. </a:t>
            </a:r>
          </a:p>
          <a:p>
            <a:r>
              <a:rPr lang="en-GB" sz="1800" dirty="0">
                <a:effectLst/>
                <a:latin typeface="Comic Sans MS" panose="030F0702030302020204" pitchFamily="66" charset="0"/>
                <a:ea typeface="Calibri" panose="020F0502020204030204" pitchFamily="34" charset="0"/>
                <a:cs typeface="Times New Roman" panose="02020603050405020304" pitchFamily="18" charset="0"/>
              </a:rPr>
              <a:t>Strong, warm and supportive relationships with adults enable children to learn how to understand their own feelings and those of others.</a:t>
            </a:r>
          </a:p>
          <a:p>
            <a:r>
              <a:rPr lang="en-GB" sz="1800" dirty="0">
                <a:effectLst/>
                <a:latin typeface="Comic Sans MS" panose="030F0702030302020204" pitchFamily="66" charset="0"/>
                <a:ea typeface="Calibri" panose="020F0502020204030204" pitchFamily="34" charset="0"/>
                <a:cs typeface="Times New Roman" panose="02020603050405020304" pitchFamily="18" charset="0"/>
              </a:rPr>
              <a:t> Children should be supported to manage emotions, develop </a:t>
            </a:r>
          </a:p>
          <a:p>
            <a:pPr marL="109728" indent="0">
              <a:buNone/>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a positive sense of self, set themselves simple goals, have </a:t>
            </a:r>
          </a:p>
          <a:p>
            <a:pPr marL="109728" indent="0">
              <a:buNone/>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confidence in their own abilities, to persist and wait for what</a:t>
            </a:r>
          </a:p>
          <a:p>
            <a:pPr marL="109728" indent="0">
              <a:buNone/>
            </a:pPr>
            <a:r>
              <a:rPr lang="en-GB" sz="1800" dirty="0">
                <a:effectLst/>
                <a:latin typeface="Comic Sans MS" panose="030F0702030302020204" pitchFamily="66" charset="0"/>
                <a:ea typeface="Calibri" panose="020F0502020204030204" pitchFamily="34" charset="0"/>
                <a:cs typeface="Times New Roman" panose="02020603050405020304" pitchFamily="18" charset="0"/>
              </a:rPr>
              <a:t>they want.</a:t>
            </a:r>
            <a:endParaRPr lang="en-GB" sz="3600" dirty="0">
              <a:latin typeface="Comic Sans MS" panose="030F0702030302020204" pitchFamily="66" charset="0"/>
            </a:endParaRPr>
          </a:p>
        </p:txBody>
      </p:sp>
      <p:sp>
        <p:nvSpPr>
          <p:cNvPr id="3" name="Title 2"/>
          <p:cNvSpPr>
            <a:spLocks noGrp="1"/>
          </p:cNvSpPr>
          <p:nvPr>
            <p:ph type="title"/>
          </p:nvPr>
        </p:nvSpPr>
        <p:spPr>
          <a:xfrm>
            <a:off x="539552" y="764704"/>
            <a:ext cx="8229600" cy="1143000"/>
          </a:xfrm>
        </p:spPr>
        <p:txBody>
          <a:bodyPr>
            <a:normAutofit fontScale="90000"/>
          </a:bodyPr>
          <a:lstStyle/>
          <a:p>
            <a:r>
              <a:rPr lang="en-GB" dirty="0">
                <a:latin typeface="Comic Sans MS" panose="030F0702030302020204" pitchFamily="66" charset="0"/>
              </a:rPr>
              <a:t>Personal, Social and Emotional Development</a:t>
            </a:r>
            <a:br>
              <a:rPr lang="en-GB" dirty="0">
                <a:latin typeface="Comic Sans MS" panose="030F0702030302020204" pitchFamily="66" charset="0"/>
              </a:rPr>
            </a:br>
            <a:endParaRPr lang="en-GB" dirty="0">
              <a:latin typeface="Comic Sans MS" panose="030F0702030302020204" pitchFamily="66" charset="0"/>
            </a:endParaRPr>
          </a:p>
        </p:txBody>
      </p:sp>
      <p:pic>
        <p:nvPicPr>
          <p:cNvPr id="4" name="Picture 3" descr="A picture containing indoor, person, floor, window&#10;&#10;Description automatically generated">
            <a:extLst>
              <a:ext uri="{FF2B5EF4-FFF2-40B4-BE49-F238E27FC236}">
                <a16:creationId xmlns:a16="http://schemas.microsoft.com/office/drawing/2014/main" id="{A016BA70-F0D4-9952-748F-6D8276D8973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82796">
            <a:off x="7400995" y="4666915"/>
            <a:ext cx="1497965" cy="2079625"/>
          </a:xfrm>
          <a:prstGeom prst="rect">
            <a:avLst/>
          </a:prstGeom>
          <a:noFill/>
          <a:ln>
            <a:noFill/>
          </a:ln>
        </p:spPr>
      </p:pic>
    </p:spTree>
    <p:extLst>
      <p:ext uri="{BB962C8B-B14F-4D97-AF65-F5344CB8AC3E}">
        <p14:creationId xmlns:p14="http://schemas.microsoft.com/office/powerpoint/2010/main" val="1516678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109728" indent="0">
              <a:buNone/>
            </a:pPr>
            <a:r>
              <a:rPr lang="en-GB" sz="2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Physical activity is vital in children’s all-round development, enabling them to pursue happy, healthy and active lives. </a:t>
            </a:r>
          </a:p>
          <a:p>
            <a:r>
              <a:rPr lang="en-GB" sz="1800" dirty="0">
                <a:effectLst/>
                <a:latin typeface="Comic Sans MS" panose="030F0702030302020204" pitchFamily="66" charset="0"/>
                <a:ea typeface="Calibri" panose="020F0502020204030204" pitchFamily="34" charset="0"/>
                <a:cs typeface="Times New Roman" panose="02020603050405020304" pitchFamily="18" charset="0"/>
              </a:rPr>
              <a:t>By creating games and providing opportunities for play both indoors and outdoors, adults can support children to develop their core strength, stability, balance, spatial awareness, co-ordination and agility. </a:t>
            </a:r>
          </a:p>
          <a:p>
            <a:r>
              <a:rPr lang="en-GB" sz="1800" dirty="0">
                <a:effectLst/>
                <a:latin typeface="Comic Sans MS" panose="030F0702030302020204" pitchFamily="66" charset="0"/>
                <a:ea typeface="Calibri" panose="020F0502020204030204" pitchFamily="34" charset="0"/>
                <a:cs typeface="Times New Roman" panose="02020603050405020304" pitchFamily="18" charset="0"/>
              </a:rPr>
              <a:t>Fine motor control and precision helps with hand-eye co-ordination which is later linked to early literacy. </a:t>
            </a:r>
          </a:p>
          <a:p>
            <a:r>
              <a:rPr lang="en-GB" sz="1800" dirty="0">
                <a:effectLst/>
                <a:latin typeface="Comic Sans MS" panose="030F0702030302020204" pitchFamily="66" charset="0"/>
                <a:ea typeface="Calibri" panose="020F0502020204030204" pitchFamily="34" charset="0"/>
                <a:cs typeface="Times New Roman" panose="02020603050405020304" pitchFamily="18" charset="0"/>
              </a:rPr>
              <a:t>Repeated and varied opportunities to explore and play with small world activities, puzzles, arts and crafts and the practise of using small tools, with feedback and support from adults, allow children to develop proficiency, control and confidence.</a:t>
            </a:r>
            <a:endParaRPr lang="en-GB" dirty="0"/>
          </a:p>
        </p:txBody>
      </p:sp>
      <p:sp>
        <p:nvSpPr>
          <p:cNvPr id="3" name="Title 2"/>
          <p:cNvSpPr>
            <a:spLocks noGrp="1"/>
          </p:cNvSpPr>
          <p:nvPr>
            <p:ph type="title"/>
          </p:nvPr>
        </p:nvSpPr>
        <p:spPr/>
        <p:txBody>
          <a:bodyPr>
            <a:normAutofit/>
          </a:bodyPr>
          <a:lstStyle/>
          <a:p>
            <a:r>
              <a:rPr lang="en-GB" sz="4400" dirty="0">
                <a:latin typeface="Comic Sans MS" panose="030F0702030302020204" pitchFamily="66" charset="0"/>
              </a:rPr>
              <a:t>Physical Development</a:t>
            </a:r>
          </a:p>
        </p:txBody>
      </p:sp>
      <p:pic>
        <p:nvPicPr>
          <p:cNvPr id="4" name="Picture 3" descr="A picture containing person, little, child&#10;&#10;Description automatically generated">
            <a:extLst>
              <a:ext uri="{FF2B5EF4-FFF2-40B4-BE49-F238E27FC236}">
                <a16:creationId xmlns:a16="http://schemas.microsoft.com/office/drawing/2014/main" id="{CF0C283A-45B2-1D4E-E4A6-2F448F878D4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5747325">
            <a:off x="6417968" y="4881469"/>
            <a:ext cx="2183765" cy="1631315"/>
          </a:xfrm>
          <a:prstGeom prst="rect">
            <a:avLst/>
          </a:prstGeom>
          <a:noFill/>
          <a:ln>
            <a:noFill/>
          </a:ln>
        </p:spPr>
      </p:pic>
    </p:spTree>
    <p:extLst>
      <p:ext uri="{BB962C8B-B14F-4D97-AF65-F5344CB8AC3E}">
        <p14:creationId xmlns:p14="http://schemas.microsoft.com/office/powerpoint/2010/main" val="17595270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C36C86B-7652-DB1F-CF9E-DDBEF9C4B53E}"/>
              </a:ext>
            </a:extLst>
          </p:cNvPr>
          <p:cNvSpPr>
            <a:spLocks noGrp="1"/>
          </p:cNvSpPr>
          <p:nvPr>
            <p:ph idx="1"/>
          </p:nvPr>
        </p:nvSpPr>
        <p:spPr>
          <a:xfrm>
            <a:off x="179512" y="404664"/>
            <a:ext cx="8640960" cy="5472608"/>
          </a:xfrm>
        </p:spPr>
        <p:txBody>
          <a:bodyPr>
            <a:normAutofit fontScale="55000" lnSpcReduction="20000"/>
          </a:bodyPr>
          <a:lstStyle/>
          <a:p>
            <a:pPr marL="109728" indent="0">
              <a:lnSpc>
                <a:spcPct val="107000"/>
              </a:lnSpc>
              <a:spcAft>
                <a:spcPts val="800"/>
              </a:spcAft>
              <a:buNone/>
            </a:pPr>
            <a:r>
              <a:rPr lang="en-GB" sz="36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We must also support children in four the specific areas, which are: </a:t>
            </a:r>
            <a:endParaRPr lang="en-GB" sz="36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tabLst>
                <a:tab pos="914400" algn="l"/>
              </a:tabLst>
            </a:pPr>
            <a:r>
              <a:rPr lang="en-GB" sz="3600"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Literacy – n</a:t>
            </a:r>
            <a:r>
              <a:rPr lang="en-GB" sz="3600" dirty="0">
                <a:solidFill>
                  <a:srgbClr val="0070C0"/>
                </a:solidFill>
                <a:latin typeface="Comic Sans MS" panose="030F0702030302020204" pitchFamily="66" charset="0"/>
              </a:rPr>
              <a:t>ame writing, Phonics – sound discrimination, Mark making – giving meaning to their marks, Talking about stories and pictures – re-tell key parts, join in with repeated refrains, anticipate what might happen next.</a:t>
            </a:r>
            <a:endParaRPr lang="en-GB" sz="3600" dirty="0">
              <a:effectLst/>
              <a:latin typeface="Calibri" panose="020F0502020204030204" pitchFamily="34" charset="0"/>
              <a:ea typeface="Calibri" panose="020F0502020204030204" pitchFamily="34" charset="0"/>
              <a:cs typeface="Times New Roman" panose="02020603050405020304" pitchFamily="18" charset="0"/>
            </a:endParaRPr>
          </a:p>
          <a:p>
            <a:r>
              <a:rPr lang="en-GB" sz="3600"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Mathematics - </a:t>
            </a:r>
            <a:r>
              <a:rPr lang="en-GB" sz="3600" dirty="0">
                <a:solidFill>
                  <a:srgbClr val="00B050"/>
                </a:solidFill>
                <a:latin typeface="Comic Sans MS" panose="030F0702030302020204" pitchFamily="66" charset="0"/>
              </a:rPr>
              <a:t>Varied counting experiences – real-life examples to develop number skills: reciting, counting objects / actions 1:1, beginning to match and recognise numerals. Mathematical language and concepts through play: big / small / round / heavy / light / tall / short / next.</a:t>
            </a:r>
          </a:p>
          <a:p>
            <a:pPr marL="109728" indent="0">
              <a:buNone/>
            </a:pPr>
            <a:endParaRPr lang="en-GB" sz="3600" dirty="0">
              <a:solidFill>
                <a:srgbClr val="00B050"/>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3600"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Understanding the World - </a:t>
            </a:r>
            <a:r>
              <a:rPr lang="en-GB" sz="3600" dirty="0">
                <a:solidFill>
                  <a:srgbClr val="FFC000"/>
                </a:solidFill>
                <a:latin typeface="Comic Sans MS" panose="030F0702030302020204" pitchFamily="66" charset="0"/>
              </a:rPr>
              <a:t>Sharing experiences about home and family. talking about the world around us: the weather, growing seeds, experimenting with materials and objects</a:t>
            </a:r>
          </a:p>
          <a:p>
            <a:pPr marL="109728" indent="0">
              <a:buNone/>
            </a:pPr>
            <a:endParaRPr lang="en-GB" sz="3600"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36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Expressive Arts and Design – </a:t>
            </a:r>
            <a:r>
              <a:rPr lang="en-GB" sz="3600" dirty="0">
                <a:solidFill>
                  <a:srgbClr val="7030A0"/>
                </a:solidFill>
                <a:latin typeface="Comic Sans MS" panose="030F0702030302020204" pitchFamily="66" charset="0"/>
              </a:rPr>
              <a:t>Art: using and exploring various media, materials and techniques, Drama: imaginative play, role-play themes, dressing-up, Dance &amp; Music: listen and respond to different music, making our own music! Singing and rhyme times.</a:t>
            </a:r>
          </a:p>
          <a:p>
            <a:pPr marL="342900" lvl="0" indent="-342900">
              <a:lnSpc>
                <a:spcPct val="107000"/>
              </a:lnSpc>
              <a:spcAft>
                <a:spcPts val="800"/>
              </a:spcAft>
              <a:buFont typeface="Symbol" panose="05050102010706020507" pitchFamily="18" charset="2"/>
              <a:buChar char=""/>
            </a:pPr>
            <a:endParaRPr lang="en-GB" sz="24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577671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498D2B7-560A-4F45-81A4-FCF31D4826E7}"/>
              </a:ext>
            </a:extLst>
          </p:cNvPr>
          <p:cNvSpPr>
            <a:spLocks noGrp="1"/>
          </p:cNvSpPr>
          <p:nvPr>
            <p:ph idx="1"/>
          </p:nvPr>
        </p:nvSpPr>
        <p:spPr/>
        <p:txBody>
          <a:bodyPr>
            <a:normAutofit/>
          </a:bodyPr>
          <a:lstStyle/>
          <a:p>
            <a:pPr marL="109728" indent="0">
              <a:buNone/>
            </a:pPr>
            <a:r>
              <a:rPr lang="en-GB" sz="2000" dirty="0">
                <a:latin typeface="Comic Sans MS" panose="030F0702030302020204" pitchFamily="66" charset="0"/>
              </a:rPr>
              <a:t>Throughout the year, staff will record your child’s learning in a book called a ‘</a:t>
            </a:r>
            <a:r>
              <a:rPr lang="en-GB" sz="2000" dirty="0">
                <a:solidFill>
                  <a:srgbClr val="FF0000"/>
                </a:solidFill>
                <a:latin typeface="Comic Sans MS" panose="030F0702030302020204" pitchFamily="66" charset="0"/>
              </a:rPr>
              <a:t>LEARNING JOURNAL</a:t>
            </a:r>
            <a:r>
              <a:rPr lang="en-GB" sz="2000" dirty="0">
                <a:latin typeface="Comic Sans MS" panose="030F0702030302020204" pitchFamily="66" charset="0"/>
              </a:rPr>
              <a:t>.’ This will form a unique record of your child’s learning and development. It will contain samples of work, photographs and staff observations. These books enable staff to track your child’s progress and attainment, and also plan future activities. </a:t>
            </a:r>
          </a:p>
          <a:p>
            <a:pPr marL="109728" indent="0">
              <a:buNone/>
            </a:pPr>
            <a:endParaRPr lang="en-GB" sz="2000" dirty="0">
              <a:latin typeface="Comic Sans MS" panose="030F0702030302020204" pitchFamily="66" charset="0"/>
            </a:endParaRPr>
          </a:p>
          <a:p>
            <a:pPr marL="109728" indent="0">
              <a:buNone/>
            </a:pPr>
            <a:r>
              <a:rPr lang="en-GB" sz="2000" b="1" dirty="0" err="1">
                <a:effectLst/>
                <a:latin typeface="Comic Sans MS" panose="030F0702030302020204" pitchFamily="66" charset="0"/>
                <a:ea typeface="Times New Roman" panose="02020603050405020304" pitchFamily="18" charset="0"/>
              </a:rPr>
              <a:t>SeeSaw</a:t>
            </a:r>
            <a:r>
              <a:rPr lang="en-GB" sz="2000" b="1" dirty="0">
                <a:effectLst/>
                <a:latin typeface="Comic Sans MS" panose="030F0702030302020204" pitchFamily="66" charset="0"/>
                <a:ea typeface="Times New Roman" panose="02020603050405020304" pitchFamily="18" charset="0"/>
              </a:rPr>
              <a:t> – Our Online Learning Platform:</a:t>
            </a:r>
            <a:r>
              <a:rPr lang="en-GB" sz="2000" dirty="0">
                <a:effectLst/>
                <a:latin typeface="Comic Sans MS" panose="030F0702030302020204" pitchFamily="66" charset="0"/>
                <a:ea typeface="Times New Roman" panose="02020603050405020304" pitchFamily="18" charset="0"/>
              </a:rPr>
              <a:t> We will create a secure account, where we will upload photographs</a:t>
            </a:r>
            <a:r>
              <a:rPr lang="en-GB" sz="2000" dirty="0">
                <a:latin typeface="Comic Sans MS" panose="030F0702030302020204" pitchFamily="66" charset="0"/>
                <a:ea typeface="Times New Roman" panose="02020603050405020304" pitchFamily="18" charset="0"/>
              </a:rPr>
              <a:t> and videos </a:t>
            </a:r>
            <a:r>
              <a:rPr lang="en-GB" sz="2000" dirty="0">
                <a:effectLst/>
                <a:latin typeface="Comic Sans MS" panose="030F0702030302020204" pitchFamily="66" charset="0"/>
                <a:ea typeface="Times New Roman" panose="02020603050405020304" pitchFamily="18" charset="0"/>
              </a:rPr>
              <a:t>relating to your child’s time with us. As a parent this allows you to view exciting achievements via a computer or smart phone and you can also contribute your own videos, photographs and posts. This is also where we communicate key and important dates for your diary. More information to follow at a later date.</a:t>
            </a: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dirty="0"/>
          </a:p>
        </p:txBody>
      </p:sp>
      <p:sp>
        <p:nvSpPr>
          <p:cNvPr id="3" name="Title 2">
            <a:extLst>
              <a:ext uri="{FF2B5EF4-FFF2-40B4-BE49-F238E27FC236}">
                <a16:creationId xmlns:a16="http://schemas.microsoft.com/office/drawing/2014/main" id="{EB42599D-3549-4308-9A37-FB154794950F}"/>
              </a:ext>
            </a:extLst>
          </p:cNvPr>
          <p:cNvSpPr>
            <a:spLocks noGrp="1"/>
          </p:cNvSpPr>
          <p:nvPr>
            <p:ph type="title"/>
          </p:nvPr>
        </p:nvSpPr>
        <p:spPr/>
        <p:txBody>
          <a:bodyPr/>
          <a:lstStyle/>
          <a:p>
            <a:pPr algn="ctr"/>
            <a:r>
              <a:rPr lang="en-GB" dirty="0">
                <a:latin typeface="Comic Sans MS" panose="030F0702030302020204" pitchFamily="66" charset="0"/>
              </a:rPr>
              <a:t>Learning Journals.</a:t>
            </a:r>
          </a:p>
        </p:txBody>
      </p:sp>
    </p:spTree>
    <p:extLst>
      <p:ext uri="{BB962C8B-B14F-4D97-AF65-F5344CB8AC3E}">
        <p14:creationId xmlns:p14="http://schemas.microsoft.com/office/powerpoint/2010/main" val="18414847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498D2B7-560A-4F45-81A4-FCF31D4826E7}"/>
              </a:ext>
            </a:extLst>
          </p:cNvPr>
          <p:cNvSpPr>
            <a:spLocks noGrp="1"/>
          </p:cNvSpPr>
          <p:nvPr>
            <p:ph idx="1"/>
          </p:nvPr>
        </p:nvSpPr>
        <p:spPr/>
        <p:txBody>
          <a:bodyPr>
            <a:normAutofit/>
          </a:bodyPr>
          <a:lstStyle/>
          <a:p>
            <a:pPr marL="109728" indent="0">
              <a:buNone/>
            </a:pPr>
            <a:r>
              <a:rPr lang="en-GB" sz="2000" dirty="0">
                <a:latin typeface="Comic Sans MS" panose="030F0702030302020204" pitchFamily="66" charset="0"/>
              </a:rPr>
              <a:t>To enrich your child’s education, we encourage …</a:t>
            </a:r>
          </a:p>
          <a:p>
            <a:pPr marL="109728" indent="0">
              <a:buNone/>
            </a:pPr>
            <a:endParaRPr lang="en-GB" sz="2000" dirty="0">
              <a:latin typeface="Comic Sans MS" panose="030F0702030302020204" pitchFamily="66" charset="0"/>
            </a:endParaRPr>
          </a:p>
          <a:p>
            <a:r>
              <a:rPr lang="en-GB" sz="2000" dirty="0">
                <a:latin typeface="Comic Sans MS" panose="030F0702030302020204" pitchFamily="66" charset="0"/>
              </a:rPr>
              <a:t>Pleasure for Reading: Every Friday your child will be given the opportunity to choose a story book from our book box to share at home with you. This is </a:t>
            </a:r>
            <a:r>
              <a:rPr lang="en-GB" sz="2000" u="sng" dirty="0">
                <a:latin typeface="Comic Sans MS" panose="030F0702030302020204" pitchFamily="66" charset="0"/>
              </a:rPr>
              <a:t>a book </a:t>
            </a:r>
            <a:r>
              <a:rPr lang="en-GB" sz="2000" dirty="0">
                <a:latin typeface="Comic Sans MS" panose="030F0702030302020204" pitchFamily="66" charset="0"/>
              </a:rPr>
              <a:t>for you to share with them to encourage a love for reading.</a:t>
            </a:r>
          </a:p>
          <a:p>
            <a:endParaRPr lang="en-GB" sz="2000" dirty="0">
              <a:latin typeface="Comic Sans MS" panose="030F0702030302020204" pitchFamily="66" charset="0"/>
            </a:endParaRPr>
          </a:p>
          <a:p>
            <a:r>
              <a:rPr lang="en-GB" sz="2000" dirty="0" err="1">
                <a:latin typeface="Comic Sans MS" panose="030F0702030302020204" pitchFamily="66" charset="0"/>
              </a:rPr>
              <a:t>SeeSaw</a:t>
            </a:r>
            <a:r>
              <a:rPr lang="en-GB" sz="2000" dirty="0">
                <a:latin typeface="Comic Sans MS" panose="030F0702030302020204" pitchFamily="66" charset="0"/>
              </a:rPr>
              <a:t>: Throughout each half term we will upload challenges for you and your child to complete together.</a:t>
            </a:r>
          </a:p>
          <a:p>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sz="2000" dirty="0">
              <a:latin typeface="Comic Sans MS" panose="030F0702030302020204" pitchFamily="66" charset="0"/>
            </a:endParaRPr>
          </a:p>
          <a:p>
            <a:pPr marL="109728" indent="0">
              <a:buNone/>
            </a:pPr>
            <a:endParaRPr lang="en-GB" dirty="0"/>
          </a:p>
        </p:txBody>
      </p:sp>
      <p:sp>
        <p:nvSpPr>
          <p:cNvPr id="3" name="Title 2">
            <a:extLst>
              <a:ext uri="{FF2B5EF4-FFF2-40B4-BE49-F238E27FC236}">
                <a16:creationId xmlns:a16="http://schemas.microsoft.com/office/drawing/2014/main" id="{EB42599D-3549-4308-9A37-FB154794950F}"/>
              </a:ext>
            </a:extLst>
          </p:cNvPr>
          <p:cNvSpPr>
            <a:spLocks noGrp="1"/>
          </p:cNvSpPr>
          <p:nvPr>
            <p:ph type="title"/>
          </p:nvPr>
        </p:nvSpPr>
        <p:spPr/>
        <p:txBody>
          <a:bodyPr/>
          <a:lstStyle/>
          <a:p>
            <a:pPr algn="ctr"/>
            <a:r>
              <a:rPr lang="en-GB" dirty="0">
                <a:latin typeface="Comic Sans MS" panose="030F0702030302020204" pitchFamily="66" charset="0"/>
              </a:rPr>
              <a:t>Home Learning.</a:t>
            </a:r>
          </a:p>
        </p:txBody>
      </p:sp>
      <p:pic>
        <p:nvPicPr>
          <p:cNvPr id="4" name="Picture 3" descr="A picture containing outdoor&#10;&#10;Description automatically generated">
            <a:extLst>
              <a:ext uri="{FF2B5EF4-FFF2-40B4-BE49-F238E27FC236}">
                <a16:creationId xmlns:a16="http://schemas.microsoft.com/office/drawing/2014/main" id="{B681417A-E4CF-6A91-5922-B6F649C42E4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0800000">
            <a:off x="6180570" y="4653135"/>
            <a:ext cx="2764272" cy="2064767"/>
          </a:xfrm>
          <a:prstGeom prst="rect">
            <a:avLst/>
          </a:prstGeom>
          <a:noFill/>
          <a:ln>
            <a:noFill/>
          </a:ln>
        </p:spPr>
      </p:pic>
    </p:spTree>
    <p:extLst>
      <p:ext uri="{BB962C8B-B14F-4D97-AF65-F5344CB8AC3E}">
        <p14:creationId xmlns:p14="http://schemas.microsoft.com/office/powerpoint/2010/main" val="1340015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GB" dirty="0">
                <a:latin typeface="Comic Sans MS" panose="030F0702030302020204" pitchFamily="66" charset="0"/>
              </a:rPr>
              <a:t>Encourage your child to begin to dress and undress themselves (finding their shoes, pulling their trousers up, attempting to put their coats on).</a:t>
            </a:r>
          </a:p>
          <a:p>
            <a:r>
              <a:rPr lang="en-GB" dirty="0">
                <a:latin typeface="Comic Sans MS" panose="030F0702030302020204" pitchFamily="66" charset="0"/>
              </a:rPr>
              <a:t>Ensure your child wears clothes and shoes which are easy to put on and off.</a:t>
            </a:r>
          </a:p>
          <a:p>
            <a:r>
              <a:rPr lang="en-GB" dirty="0">
                <a:latin typeface="Comic Sans MS" panose="030F0702030302020204" pitchFamily="66" charset="0"/>
              </a:rPr>
              <a:t>Encourage your child to drink from a cup without a lid, and to use a drink carton with straw.</a:t>
            </a:r>
          </a:p>
          <a:p>
            <a:r>
              <a:rPr lang="en-GB" dirty="0">
                <a:latin typeface="Comic Sans MS" panose="030F0702030302020204" pitchFamily="66" charset="0"/>
              </a:rPr>
              <a:t>Support your child to become fully potty trained before they are three. </a:t>
            </a:r>
          </a:p>
          <a:p>
            <a:r>
              <a:rPr lang="en-GB" dirty="0">
                <a:latin typeface="Comic Sans MS" panose="030F0702030302020204" pitchFamily="66" charset="0"/>
              </a:rPr>
              <a:t>Encourage independence whenever you can (hand washing, putting toys away, selecting resources, choosing the snack they want).</a:t>
            </a:r>
          </a:p>
          <a:p>
            <a:endParaRPr lang="en-GB" dirty="0">
              <a:latin typeface="Comic Sans MS" panose="030F0702030302020204" pitchFamily="66" charset="0"/>
            </a:endParaRPr>
          </a:p>
          <a:p>
            <a:endParaRPr lang="en-GB" dirty="0"/>
          </a:p>
        </p:txBody>
      </p:sp>
      <p:sp>
        <p:nvSpPr>
          <p:cNvPr id="3" name="Title 2"/>
          <p:cNvSpPr>
            <a:spLocks noGrp="1"/>
          </p:cNvSpPr>
          <p:nvPr>
            <p:ph type="title"/>
          </p:nvPr>
        </p:nvSpPr>
        <p:spPr/>
        <p:txBody>
          <a:bodyPr/>
          <a:lstStyle/>
          <a:p>
            <a:r>
              <a:rPr lang="en-GB" dirty="0">
                <a:latin typeface="Comic Sans MS" panose="030F0702030302020204" pitchFamily="66" charset="0"/>
              </a:rPr>
              <a:t>What you can do?</a:t>
            </a:r>
          </a:p>
        </p:txBody>
      </p:sp>
    </p:spTree>
    <p:extLst>
      <p:ext uri="{BB962C8B-B14F-4D97-AF65-F5344CB8AC3E}">
        <p14:creationId xmlns:p14="http://schemas.microsoft.com/office/powerpoint/2010/main" val="2357458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EC2889-FC77-72CF-BD10-81FFFAFB2802}"/>
              </a:ext>
            </a:extLst>
          </p:cNvPr>
          <p:cNvPicPr>
            <a:picLocks noChangeAspect="1"/>
          </p:cNvPicPr>
          <p:nvPr/>
        </p:nvPicPr>
        <p:blipFill rotWithShape="1">
          <a:blip r:embed="rId3"/>
          <a:srcRect l="35038" t="10800" r="34250" b="9401"/>
          <a:stretch/>
        </p:blipFill>
        <p:spPr>
          <a:xfrm>
            <a:off x="2843808" y="219105"/>
            <a:ext cx="4392488" cy="6419790"/>
          </a:xfrm>
          <a:prstGeom prst="rect">
            <a:avLst/>
          </a:prstGeom>
        </p:spPr>
      </p:pic>
    </p:spTree>
    <p:extLst>
      <p:ext uri="{BB962C8B-B14F-4D97-AF65-F5344CB8AC3E}">
        <p14:creationId xmlns:p14="http://schemas.microsoft.com/office/powerpoint/2010/main" val="27948751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D1F5D0D-8365-5934-66AB-988EF817E2E1}"/>
              </a:ext>
            </a:extLst>
          </p:cNvPr>
          <p:cNvPicPr>
            <a:picLocks noChangeAspect="1"/>
          </p:cNvPicPr>
          <p:nvPr/>
        </p:nvPicPr>
        <p:blipFill rotWithShape="1">
          <a:blip r:embed="rId2"/>
          <a:srcRect l="17713" t="10800" r="16926" b="8001"/>
          <a:stretch/>
        </p:blipFill>
        <p:spPr>
          <a:xfrm>
            <a:off x="395536" y="332656"/>
            <a:ext cx="8552812" cy="5976664"/>
          </a:xfrm>
          <a:prstGeom prst="rect">
            <a:avLst/>
          </a:prstGeom>
        </p:spPr>
      </p:pic>
    </p:spTree>
    <p:extLst>
      <p:ext uri="{BB962C8B-B14F-4D97-AF65-F5344CB8AC3E}">
        <p14:creationId xmlns:p14="http://schemas.microsoft.com/office/powerpoint/2010/main" val="33897731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sz="5400" dirty="0">
                <a:effectLst>
                  <a:outerShdw blurRad="38100" dist="38100" dir="2700000" algn="tl">
                    <a:srgbClr val="000000">
                      <a:alpha val="43137"/>
                    </a:srgbClr>
                  </a:outerShdw>
                </a:effectLst>
                <a:latin typeface="Comic Sans MS" panose="030F0702030302020204" pitchFamily="66" charset="0"/>
              </a:rPr>
              <a:t>Any Questions?</a:t>
            </a:r>
          </a:p>
          <a:p>
            <a:endParaRPr lang="en-GB" sz="5400" dirty="0">
              <a:latin typeface="Comic Sans MS" panose="030F0702030302020204" pitchFamily="66" charset="0"/>
            </a:endParaRPr>
          </a:p>
          <a:p>
            <a:r>
              <a:rPr lang="en-GB" sz="5400" dirty="0">
                <a:latin typeface="Comic Sans MS" panose="030F0702030302020204" pitchFamily="66" charset="0"/>
              </a:rPr>
              <a:t>Thank you for coming!</a:t>
            </a:r>
          </a:p>
        </p:txBody>
      </p:sp>
    </p:spTree>
    <p:extLst>
      <p:ext uri="{BB962C8B-B14F-4D97-AF65-F5344CB8AC3E}">
        <p14:creationId xmlns:p14="http://schemas.microsoft.com/office/powerpoint/2010/main" val="11791856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1153</TotalTime>
  <Words>2365</Words>
  <Application>Microsoft Office PowerPoint</Application>
  <PresentationFormat>On-screen Show (4:3)</PresentationFormat>
  <Paragraphs>234</Paragraphs>
  <Slides>25</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25</vt:i4>
      </vt:variant>
    </vt:vector>
  </HeadingPairs>
  <TitlesOfParts>
    <vt:vector size="36" baseType="lpstr">
      <vt:lpstr>Arial</vt:lpstr>
      <vt:lpstr>Calibri</vt:lpstr>
      <vt:lpstr>Comic Sans MS</vt:lpstr>
      <vt:lpstr>Lucida Sans Unicode</vt:lpstr>
      <vt:lpstr>Symbol</vt:lpstr>
      <vt:lpstr>Times New Roman</vt:lpstr>
      <vt:lpstr>Verdana</vt:lpstr>
      <vt:lpstr>Wingdings</vt:lpstr>
      <vt:lpstr>Wingdings 2</vt:lpstr>
      <vt:lpstr>Wingdings 3</vt:lpstr>
      <vt:lpstr>Concourse</vt:lpstr>
      <vt:lpstr>Welcome to Aragon  Primary School</vt:lpstr>
      <vt:lpstr>Meet the staff</vt:lpstr>
      <vt:lpstr>Meeting Us!</vt:lpstr>
      <vt:lpstr>In September!</vt:lpstr>
      <vt:lpstr>PowerPoint Presentation</vt:lpstr>
      <vt:lpstr>PowerPoint Presentation</vt:lpstr>
      <vt:lpstr>A typical Nursery Day</vt:lpstr>
      <vt:lpstr>PowerPoint Presentation</vt:lpstr>
      <vt:lpstr>PowerPoint Presentation</vt:lpstr>
      <vt:lpstr>School Uniform</vt:lpstr>
      <vt:lpstr>PowerPoint Presentation</vt:lpstr>
      <vt:lpstr>Health</vt:lpstr>
      <vt:lpstr>As of September 2021, we have been following the new EYFS curriculum.</vt:lpstr>
      <vt:lpstr>PowerPoint Presentation</vt:lpstr>
      <vt:lpstr>PowerPoint Presentation</vt:lpstr>
      <vt:lpstr>Communication and Language</vt:lpstr>
      <vt:lpstr>Personal, Social and Emotional Development </vt:lpstr>
      <vt:lpstr>Physical Development</vt:lpstr>
      <vt:lpstr>PowerPoint Presentation</vt:lpstr>
      <vt:lpstr>Learning Journals.</vt:lpstr>
      <vt:lpstr>Home Learning.</vt:lpstr>
      <vt:lpstr>What you can do?</vt:lpstr>
      <vt:lpstr>PowerPoint Presentation</vt:lpstr>
      <vt:lpstr>PowerPoint Presentation</vt:lpstr>
      <vt:lpstr>PowerPoint Presentation</vt:lpstr>
    </vt:vector>
  </TitlesOfParts>
  <Company>Aragon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Aragon Primary School</dc:title>
  <dc:creator>AStirling</dc:creator>
  <cp:lastModifiedBy>Kirsty Smith</cp:lastModifiedBy>
  <cp:revision>49</cp:revision>
  <cp:lastPrinted>2022-06-21T15:18:38Z</cp:lastPrinted>
  <dcterms:created xsi:type="dcterms:W3CDTF">2015-06-29T13:36:32Z</dcterms:created>
  <dcterms:modified xsi:type="dcterms:W3CDTF">2022-06-21T17:11:42Z</dcterms:modified>
</cp:coreProperties>
</file>