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6"/>
  </p:notesMasterIdLst>
  <p:handoutMasterIdLst>
    <p:handoutMasterId r:id="rId27"/>
  </p:handoutMasterIdLst>
  <p:sldIdLst>
    <p:sldId id="256" r:id="rId2"/>
    <p:sldId id="257" r:id="rId3"/>
    <p:sldId id="294" r:id="rId4"/>
    <p:sldId id="295" r:id="rId5"/>
    <p:sldId id="258" r:id="rId6"/>
    <p:sldId id="260" r:id="rId7"/>
    <p:sldId id="280" r:id="rId8"/>
    <p:sldId id="259" r:id="rId9"/>
    <p:sldId id="281" r:id="rId10"/>
    <p:sldId id="296" r:id="rId11"/>
    <p:sldId id="290" r:id="rId12"/>
    <p:sldId id="289" r:id="rId13"/>
    <p:sldId id="291" r:id="rId14"/>
    <p:sldId id="292" r:id="rId15"/>
    <p:sldId id="297" r:id="rId16"/>
    <p:sldId id="287" r:id="rId17"/>
    <p:sldId id="282" r:id="rId18"/>
    <p:sldId id="283" r:id="rId19"/>
    <p:sldId id="284" r:id="rId20"/>
    <p:sldId id="285" r:id="rId21"/>
    <p:sldId id="279" r:id="rId22"/>
    <p:sldId id="298" r:id="rId23"/>
    <p:sldId id="299" r:id="rId24"/>
    <p:sldId id="264" r:id="rId25"/>
  </p:sldIdLst>
  <p:sldSz cx="9144000" cy="6858000" type="screen4x3"/>
  <p:notesSz cx="6669088"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126" userDrawn="1">
          <p15:clr>
            <a:srgbClr val="A4A3A4"/>
          </p15:clr>
        </p15:guide>
        <p15:guide id="2" pos="2101"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33CC"/>
    <a:srgbClr val="33CC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627" autoAdjust="0"/>
    <p:restoredTop sz="95171" autoAdjust="0"/>
  </p:normalViewPr>
  <p:slideViewPr>
    <p:cSldViewPr>
      <p:cViewPr varScale="1">
        <p:scale>
          <a:sx n="108" d="100"/>
          <a:sy n="108" d="100"/>
        </p:scale>
        <p:origin x="1650" y="114"/>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p:cViewPr>
        <p:scale>
          <a:sx n="100" d="100"/>
          <a:sy n="100" d="100"/>
        </p:scale>
        <p:origin x="2826" y="-1230"/>
      </p:cViewPr>
      <p:guideLst>
        <p:guide orient="horz" pos="3126"/>
        <p:guide pos="2101"/>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handoutMaster" Target="handoutMasters/handoutMaster1.xml"/><Relationship Id="rId30"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2890253" cy="496253"/>
          </a:xfrm>
          <a:prstGeom prst="rect">
            <a:avLst/>
          </a:prstGeom>
        </p:spPr>
        <p:txBody>
          <a:bodyPr vert="horz" lIns="92016" tIns="46008" rIns="92016" bIns="46008" rtlCol="0"/>
          <a:lstStyle>
            <a:lvl1pPr algn="l">
              <a:defRPr sz="1200"/>
            </a:lvl1pPr>
          </a:lstStyle>
          <a:p>
            <a:endParaRPr lang="en-GB"/>
          </a:p>
        </p:txBody>
      </p:sp>
      <p:sp>
        <p:nvSpPr>
          <p:cNvPr id="3" name="Date Placeholder 2"/>
          <p:cNvSpPr>
            <a:spLocks noGrp="1"/>
          </p:cNvSpPr>
          <p:nvPr>
            <p:ph type="dt" sz="quarter" idx="1"/>
          </p:nvPr>
        </p:nvSpPr>
        <p:spPr>
          <a:xfrm>
            <a:off x="3777265" y="1"/>
            <a:ext cx="2890253" cy="496253"/>
          </a:xfrm>
          <a:prstGeom prst="rect">
            <a:avLst/>
          </a:prstGeom>
        </p:spPr>
        <p:txBody>
          <a:bodyPr vert="horz" lIns="92016" tIns="46008" rIns="92016" bIns="46008" rtlCol="0"/>
          <a:lstStyle>
            <a:lvl1pPr algn="r">
              <a:defRPr sz="1200"/>
            </a:lvl1pPr>
          </a:lstStyle>
          <a:p>
            <a:fld id="{21F6A867-2B31-45F9-9604-7C041275A5D6}" type="datetimeFigureOut">
              <a:rPr lang="en-GB" smtClean="0"/>
              <a:pPr/>
              <a:t>14/06/2022</a:t>
            </a:fld>
            <a:endParaRPr lang="en-GB"/>
          </a:p>
        </p:txBody>
      </p:sp>
      <p:sp>
        <p:nvSpPr>
          <p:cNvPr id="4" name="Footer Placeholder 3"/>
          <p:cNvSpPr>
            <a:spLocks noGrp="1"/>
          </p:cNvSpPr>
          <p:nvPr>
            <p:ph type="ftr" sz="quarter" idx="2"/>
          </p:nvPr>
        </p:nvSpPr>
        <p:spPr>
          <a:xfrm>
            <a:off x="0" y="9428790"/>
            <a:ext cx="2890253" cy="496252"/>
          </a:xfrm>
          <a:prstGeom prst="rect">
            <a:avLst/>
          </a:prstGeom>
        </p:spPr>
        <p:txBody>
          <a:bodyPr vert="horz" lIns="92016" tIns="46008" rIns="92016" bIns="46008" rtlCol="0" anchor="b"/>
          <a:lstStyle>
            <a:lvl1pPr algn="l">
              <a:defRPr sz="1200"/>
            </a:lvl1pPr>
          </a:lstStyle>
          <a:p>
            <a:endParaRPr lang="en-GB"/>
          </a:p>
        </p:txBody>
      </p:sp>
      <p:sp>
        <p:nvSpPr>
          <p:cNvPr id="5" name="Slide Number Placeholder 4"/>
          <p:cNvSpPr>
            <a:spLocks noGrp="1"/>
          </p:cNvSpPr>
          <p:nvPr>
            <p:ph type="sldNum" sz="quarter" idx="3"/>
          </p:nvPr>
        </p:nvSpPr>
        <p:spPr>
          <a:xfrm>
            <a:off x="3777265" y="9428790"/>
            <a:ext cx="2890253" cy="496252"/>
          </a:xfrm>
          <a:prstGeom prst="rect">
            <a:avLst/>
          </a:prstGeom>
        </p:spPr>
        <p:txBody>
          <a:bodyPr vert="horz" lIns="92016" tIns="46008" rIns="92016" bIns="46008" rtlCol="0" anchor="b"/>
          <a:lstStyle>
            <a:lvl1pPr algn="r">
              <a:defRPr sz="1200"/>
            </a:lvl1pPr>
          </a:lstStyle>
          <a:p>
            <a:fld id="{A4DB17FC-A3B8-4FA9-8B10-216B4D1B5B62}" type="slidenum">
              <a:rPr lang="en-GB" smtClean="0"/>
              <a:pPr/>
              <a:t>‹#›</a:t>
            </a:fld>
            <a:endParaRPr lang="en-GB"/>
          </a:p>
        </p:txBody>
      </p:sp>
    </p:spTree>
    <p:extLst>
      <p:ext uri="{BB962C8B-B14F-4D97-AF65-F5344CB8AC3E}">
        <p14:creationId xmlns:p14="http://schemas.microsoft.com/office/powerpoint/2010/main" val="65099356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2890253" cy="496253"/>
          </a:xfrm>
          <a:prstGeom prst="rect">
            <a:avLst/>
          </a:prstGeom>
        </p:spPr>
        <p:txBody>
          <a:bodyPr vert="horz" lIns="92016" tIns="46008" rIns="92016" bIns="46008" rtlCol="0"/>
          <a:lstStyle>
            <a:lvl1pPr algn="l">
              <a:defRPr sz="1200"/>
            </a:lvl1pPr>
          </a:lstStyle>
          <a:p>
            <a:endParaRPr lang="en-GB"/>
          </a:p>
        </p:txBody>
      </p:sp>
      <p:sp>
        <p:nvSpPr>
          <p:cNvPr id="3" name="Date Placeholder 2"/>
          <p:cNvSpPr>
            <a:spLocks noGrp="1"/>
          </p:cNvSpPr>
          <p:nvPr>
            <p:ph type="dt" idx="1"/>
          </p:nvPr>
        </p:nvSpPr>
        <p:spPr>
          <a:xfrm>
            <a:off x="3777265" y="1"/>
            <a:ext cx="2890253" cy="496253"/>
          </a:xfrm>
          <a:prstGeom prst="rect">
            <a:avLst/>
          </a:prstGeom>
        </p:spPr>
        <p:txBody>
          <a:bodyPr vert="horz" lIns="92016" tIns="46008" rIns="92016" bIns="46008" rtlCol="0"/>
          <a:lstStyle>
            <a:lvl1pPr algn="r">
              <a:defRPr sz="1200"/>
            </a:lvl1pPr>
          </a:lstStyle>
          <a:p>
            <a:fld id="{A047363B-2639-4DC3-8BD9-0CFA4108EF2A}" type="datetimeFigureOut">
              <a:rPr lang="en-GB" smtClean="0"/>
              <a:pPr/>
              <a:t>14/06/2022</a:t>
            </a:fld>
            <a:endParaRPr lang="en-GB"/>
          </a:p>
        </p:txBody>
      </p:sp>
      <p:sp>
        <p:nvSpPr>
          <p:cNvPr id="4" name="Slide Image Placeholder 3"/>
          <p:cNvSpPr>
            <a:spLocks noGrp="1" noRot="1" noChangeAspect="1"/>
          </p:cNvSpPr>
          <p:nvPr>
            <p:ph type="sldImg" idx="2"/>
          </p:nvPr>
        </p:nvSpPr>
        <p:spPr>
          <a:xfrm>
            <a:off x="854075" y="744538"/>
            <a:ext cx="4960938" cy="3721100"/>
          </a:xfrm>
          <a:prstGeom prst="rect">
            <a:avLst/>
          </a:prstGeom>
          <a:noFill/>
          <a:ln w="12700">
            <a:solidFill>
              <a:prstClr val="black"/>
            </a:solidFill>
          </a:ln>
        </p:spPr>
        <p:txBody>
          <a:bodyPr vert="horz" lIns="92016" tIns="46008" rIns="92016" bIns="46008" rtlCol="0" anchor="ctr"/>
          <a:lstStyle/>
          <a:p>
            <a:endParaRPr lang="en-GB"/>
          </a:p>
        </p:txBody>
      </p:sp>
      <p:sp>
        <p:nvSpPr>
          <p:cNvPr id="5" name="Notes Placeholder 4"/>
          <p:cNvSpPr>
            <a:spLocks noGrp="1"/>
          </p:cNvSpPr>
          <p:nvPr>
            <p:ph type="body" sz="quarter" idx="3"/>
          </p:nvPr>
        </p:nvSpPr>
        <p:spPr>
          <a:xfrm>
            <a:off x="667225" y="4715193"/>
            <a:ext cx="5334643" cy="4466268"/>
          </a:xfrm>
          <a:prstGeom prst="rect">
            <a:avLst/>
          </a:prstGeom>
        </p:spPr>
        <p:txBody>
          <a:bodyPr vert="horz" lIns="92016" tIns="46008" rIns="92016" bIns="46008"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790"/>
            <a:ext cx="2890253" cy="496252"/>
          </a:xfrm>
          <a:prstGeom prst="rect">
            <a:avLst/>
          </a:prstGeom>
        </p:spPr>
        <p:txBody>
          <a:bodyPr vert="horz" lIns="92016" tIns="46008" rIns="92016" bIns="46008" rtlCol="0" anchor="b"/>
          <a:lstStyle>
            <a:lvl1pPr algn="l">
              <a:defRPr sz="1200"/>
            </a:lvl1pPr>
          </a:lstStyle>
          <a:p>
            <a:endParaRPr lang="en-GB"/>
          </a:p>
        </p:txBody>
      </p:sp>
      <p:sp>
        <p:nvSpPr>
          <p:cNvPr id="7" name="Slide Number Placeholder 6"/>
          <p:cNvSpPr>
            <a:spLocks noGrp="1"/>
          </p:cNvSpPr>
          <p:nvPr>
            <p:ph type="sldNum" sz="quarter" idx="5"/>
          </p:nvPr>
        </p:nvSpPr>
        <p:spPr>
          <a:xfrm>
            <a:off x="3777265" y="9428790"/>
            <a:ext cx="2890253" cy="496252"/>
          </a:xfrm>
          <a:prstGeom prst="rect">
            <a:avLst/>
          </a:prstGeom>
        </p:spPr>
        <p:txBody>
          <a:bodyPr vert="horz" lIns="92016" tIns="46008" rIns="92016" bIns="46008" rtlCol="0" anchor="b"/>
          <a:lstStyle>
            <a:lvl1pPr algn="r">
              <a:defRPr sz="1200"/>
            </a:lvl1pPr>
          </a:lstStyle>
          <a:p>
            <a:fld id="{254675C8-5DD2-4CB6-8194-716C3CF0C261}" type="slidenum">
              <a:rPr lang="en-GB" smtClean="0"/>
              <a:pPr/>
              <a:t>‹#›</a:t>
            </a:fld>
            <a:endParaRPr lang="en-GB"/>
          </a:p>
        </p:txBody>
      </p:sp>
    </p:spTree>
    <p:extLst>
      <p:ext uri="{BB962C8B-B14F-4D97-AF65-F5344CB8AC3E}">
        <p14:creationId xmlns:p14="http://schemas.microsoft.com/office/powerpoint/2010/main" val="42485938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 warm welcome to Aragon Primary School, the Executive Head teacher, Associate Head teacher and myself are very pleased that your child will be taking their first steps into their education here at Aragon.</a:t>
            </a:r>
          </a:p>
          <a:p>
            <a:endParaRPr lang="en-GB" dirty="0"/>
          </a:p>
          <a:p>
            <a:r>
              <a:rPr lang="en-GB" dirty="0"/>
              <a:t>It is lovely to see so many of you here online, I recognise many faces. Please bear with us, as this is a very different way to hold our meetings. </a:t>
            </a:r>
          </a:p>
          <a:p>
            <a:endParaRPr lang="en-GB" dirty="0"/>
          </a:p>
          <a:p>
            <a:r>
              <a:rPr lang="en-GB" dirty="0"/>
              <a:t>Here at Aragon, we strongly believe in developing good relationships with parents/carers and we look forward to working together with you to support your child in their learning journey.</a:t>
            </a:r>
          </a:p>
          <a:p>
            <a:endParaRPr lang="en-GB" dirty="0"/>
          </a:p>
          <a:p>
            <a:endParaRPr lang="en-GB" dirty="0"/>
          </a:p>
        </p:txBody>
      </p:sp>
      <p:sp>
        <p:nvSpPr>
          <p:cNvPr id="4" name="Slide Number Placeholder 3"/>
          <p:cNvSpPr>
            <a:spLocks noGrp="1"/>
          </p:cNvSpPr>
          <p:nvPr>
            <p:ph type="sldNum" sz="quarter" idx="10"/>
          </p:nvPr>
        </p:nvSpPr>
        <p:spPr/>
        <p:txBody>
          <a:bodyPr/>
          <a:lstStyle/>
          <a:p>
            <a:fld id="{254675C8-5DD2-4CB6-8194-716C3CF0C261}" type="slidenum">
              <a:rPr lang="en-GB" smtClean="0"/>
              <a:pPr/>
              <a:t>1</a:t>
            </a:fld>
            <a:endParaRPr lang="en-GB"/>
          </a:p>
        </p:txBody>
      </p:sp>
    </p:spTree>
    <p:extLst>
      <p:ext uri="{BB962C8B-B14F-4D97-AF65-F5344CB8AC3E}">
        <p14:creationId xmlns:p14="http://schemas.microsoft.com/office/powerpoint/2010/main" val="224089862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Let’s introduce the staff…..</a:t>
            </a:r>
          </a:p>
          <a:p>
            <a:endParaRPr lang="en-GB" dirty="0"/>
          </a:p>
          <a:p>
            <a:r>
              <a:rPr lang="en-GB" dirty="0"/>
              <a:t>I am Nicola Pearce and I am the Early Years lead</a:t>
            </a:r>
            <a:r>
              <a:rPr lang="en-GB" baseline="0" dirty="0"/>
              <a:t> here at Aragon, and I am also class based so I will be the Class Teacher in Beatrix Potter class also known as RP.</a:t>
            </a:r>
            <a:endParaRPr lang="en-GB" dirty="0"/>
          </a:p>
          <a:p>
            <a:r>
              <a:rPr lang="en-GB" dirty="0"/>
              <a:t>We then have Amanda Curl </a:t>
            </a:r>
            <a:r>
              <a:rPr lang="en-GB" baseline="0" dirty="0"/>
              <a:t>who will be the Class Teacher in Dr Seuss class also known as RC.</a:t>
            </a:r>
            <a:endParaRPr lang="en-GB" dirty="0"/>
          </a:p>
          <a:p>
            <a:r>
              <a:rPr lang="en-GB" dirty="0"/>
              <a:t>We also have Lauren </a:t>
            </a:r>
            <a:r>
              <a:rPr lang="en-GB" dirty="0" err="1"/>
              <a:t>Thompstone</a:t>
            </a:r>
            <a:r>
              <a:rPr lang="en-GB" dirty="0"/>
              <a:t> who will be the Class Teacher in AA Milne class also known as RT. </a:t>
            </a:r>
          </a:p>
          <a:p>
            <a:r>
              <a:rPr lang="en-GB" dirty="0"/>
              <a:t>We also have 3 Teaching Assistants working in Reception, they are Lucy Grimes, Caroline McMahon and Nina Roberts.</a:t>
            </a:r>
          </a:p>
          <a:p>
            <a:endParaRPr lang="en-GB" dirty="0"/>
          </a:p>
          <a:p>
            <a:r>
              <a:rPr lang="en-GB" dirty="0"/>
              <a:t>I would also like to introduce you to Katie O’Sullivan who is our Nursery Lead but also our SENCo. --info</a:t>
            </a:r>
          </a:p>
        </p:txBody>
      </p:sp>
      <p:sp>
        <p:nvSpPr>
          <p:cNvPr id="4" name="Slide Number Placeholder 3"/>
          <p:cNvSpPr>
            <a:spLocks noGrp="1"/>
          </p:cNvSpPr>
          <p:nvPr>
            <p:ph type="sldNum" sz="quarter" idx="10"/>
          </p:nvPr>
        </p:nvSpPr>
        <p:spPr/>
        <p:txBody>
          <a:bodyPr/>
          <a:lstStyle/>
          <a:p>
            <a:fld id="{254675C8-5DD2-4CB6-8194-716C3CF0C261}" type="slidenum">
              <a:rPr lang="en-GB" smtClean="0"/>
              <a:pPr/>
              <a:t>2</a:t>
            </a:fld>
            <a:endParaRPr lang="en-GB"/>
          </a:p>
        </p:txBody>
      </p:sp>
    </p:spTree>
    <p:extLst>
      <p:ext uri="{BB962C8B-B14F-4D97-AF65-F5344CB8AC3E}">
        <p14:creationId xmlns:p14="http://schemas.microsoft.com/office/powerpoint/2010/main" val="242456965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These are the plans that we are hoping to follow in September:</a:t>
            </a:r>
          </a:p>
          <a:p>
            <a:endParaRPr lang="en-GB" dirty="0"/>
          </a:p>
          <a:p>
            <a:r>
              <a:rPr lang="en-GB" dirty="0"/>
              <a:t>To support the children with settling in they will start for the first few days part-time.</a:t>
            </a:r>
          </a:p>
          <a:p>
            <a:r>
              <a:rPr lang="en-GB" dirty="0"/>
              <a:t>These dates can all be found on our website and I will email them out to you.</a:t>
            </a:r>
          </a:p>
          <a:p>
            <a:r>
              <a:rPr lang="en-GB" dirty="0"/>
              <a:t>There will be a different collection point (at the front of the school) but staff will guide you and direct you on the day. </a:t>
            </a:r>
          </a:p>
          <a:p>
            <a:r>
              <a:rPr lang="en-GB" dirty="0"/>
              <a:t> </a:t>
            </a:r>
          </a:p>
          <a:p>
            <a:r>
              <a:rPr lang="en-GB" dirty="0"/>
              <a:t>For the first two days they will not have</a:t>
            </a:r>
            <a:r>
              <a:rPr lang="en-GB" baseline="0" dirty="0"/>
              <a:t> lunch but from Thursday they will.</a:t>
            </a:r>
          </a:p>
          <a:p>
            <a:endParaRPr lang="en-GB" dirty="0"/>
          </a:p>
          <a:p>
            <a:r>
              <a:rPr lang="en-GB" dirty="0"/>
              <a:t>From Monday 14</a:t>
            </a:r>
            <a:r>
              <a:rPr lang="en-GB" baseline="30000" dirty="0"/>
              <a:t>th</a:t>
            </a:r>
            <a:r>
              <a:rPr lang="en-GB" dirty="0"/>
              <a:t> September you will need to collect your child from the gate (where you drop your child off).</a:t>
            </a:r>
          </a:p>
          <a:p>
            <a:endParaRPr lang="en-GB" dirty="0"/>
          </a:p>
          <a:p>
            <a:r>
              <a:rPr lang="en-GB" dirty="0"/>
              <a:t>Unless the Government Guidelines change and you hear from us, please follow this timetable in September.</a:t>
            </a:r>
          </a:p>
        </p:txBody>
      </p:sp>
      <p:sp>
        <p:nvSpPr>
          <p:cNvPr id="4" name="Slide Number Placeholder 3"/>
          <p:cNvSpPr>
            <a:spLocks noGrp="1"/>
          </p:cNvSpPr>
          <p:nvPr>
            <p:ph type="sldNum" sz="quarter" idx="10"/>
          </p:nvPr>
        </p:nvSpPr>
        <p:spPr/>
        <p:txBody>
          <a:bodyPr/>
          <a:lstStyle/>
          <a:p>
            <a:fld id="{254675C8-5DD2-4CB6-8194-716C3CF0C261}" type="slidenum">
              <a:rPr lang="en-GB" smtClean="0"/>
              <a:pPr/>
              <a:t>5</a:t>
            </a:fld>
            <a:endParaRPr lang="en-GB"/>
          </a:p>
        </p:txBody>
      </p:sp>
    </p:spTree>
    <p:extLst>
      <p:ext uri="{BB962C8B-B14F-4D97-AF65-F5344CB8AC3E}">
        <p14:creationId xmlns:p14="http://schemas.microsoft.com/office/powerpoint/2010/main" val="59021150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a:t>
            </a:r>
            <a:r>
              <a:rPr lang="en-GB" baseline="0" dirty="0"/>
              <a:t> first school bell will go at 8.45 this allows you 10 minutes to get into school with the official school day starting at 8.55</a:t>
            </a:r>
          </a:p>
          <a:p>
            <a:endParaRPr lang="en-GB" dirty="0"/>
          </a:p>
          <a:p>
            <a:r>
              <a:rPr lang="en-GB" dirty="0"/>
              <a:t>Every school day is different, however within the day they are taught: literacy,</a:t>
            </a:r>
            <a:r>
              <a:rPr lang="en-GB" baseline="0" dirty="0"/>
              <a:t> maths, </a:t>
            </a:r>
            <a:r>
              <a:rPr lang="en-GB" dirty="0"/>
              <a:t>phonics, mental maths, topic and group work.  </a:t>
            </a:r>
          </a:p>
          <a:p>
            <a:endParaRPr lang="en-GB" dirty="0"/>
          </a:p>
          <a:p>
            <a:r>
              <a:rPr lang="en-GB" dirty="0"/>
              <a:t>Children are encourage to eat fruit which is supplied to the school.</a:t>
            </a:r>
          </a:p>
          <a:p>
            <a:r>
              <a:rPr lang="en-GB" dirty="0"/>
              <a:t>Children are entitled to free milk up until the age of five.  This must be applied for online and there is a small charge for milk after they have turned five.</a:t>
            </a:r>
          </a:p>
          <a:p>
            <a:endParaRPr lang="en-GB" dirty="0"/>
          </a:p>
          <a:p>
            <a:r>
              <a:rPr lang="en-GB" dirty="0"/>
              <a:t>Please provide your child with a water bottle, no juice or squash.</a:t>
            </a:r>
          </a:p>
          <a:p>
            <a:endParaRPr lang="en-GB" dirty="0"/>
          </a:p>
          <a:p>
            <a:r>
              <a:rPr lang="en-GB" dirty="0"/>
              <a:t>School newsletters are issued via parent mail.  We will give you details of how parent mail works once your child has started in September. We will also be using the online learning platform called Seesaw (which I know some of you are already familiar with).</a:t>
            </a:r>
          </a:p>
          <a:p>
            <a:endParaRPr lang="en-GB" dirty="0"/>
          </a:p>
        </p:txBody>
      </p:sp>
      <p:sp>
        <p:nvSpPr>
          <p:cNvPr id="4" name="Slide Number Placeholder 3"/>
          <p:cNvSpPr>
            <a:spLocks noGrp="1"/>
          </p:cNvSpPr>
          <p:nvPr>
            <p:ph type="sldNum" sz="quarter" idx="10"/>
          </p:nvPr>
        </p:nvSpPr>
        <p:spPr/>
        <p:txBody>
          <a:bodyPr/>
          <a:lstStyle/>
          <a:p>
            <a:fld id="{254675C8-5DD2-4CB6-8194-716C3CF0C261}" type="slidenum">
              <a:rPr lang="en-GB" smtClean="0"/>
              <a:pPr/>
              <a:t>6</a:t>
            </a:fld>
            <a:endParaRPr lang="en-GB"/>
          </a:p>
        </p:txBody>
      </p:sp>
    </p:spTree>
    <p:extLst>
      <p:ext uri="{BB962C8B-B14F-4D97-AF65-F5344CB8AC3E}">
        <p14:creationId xmlns:p14="http://schemas.microsoft.com/office/powerpoint/2010/main" val="288982877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r>
              <a:rPr lang="en-GB" dirty="0"/>
              <a:t>Please ensure all clothes are named, it is very tricky working out whose</a:t>
            </a:r>
            <a:r>
              <a:rPr lang="en-GB" baseline="0" dirty="0"/>
              <a:t> is whose when you have 90 identical uniforms.</a:t>
            </a:r>
            <a:endParaRPr lang="en-GB" dirty="0"/>
          </a:p>
        </p:txBody>
      </p:sp>
      <p:sp>
        <p:nvSpPr>
          <p:cNvPr id="4" name="Slide Number Placeholder 3"/>
          <p:cNvSpPr>
            <a:spLocks noGrp="1"/>
          </p:cNvSpPr>
          <p:nvPr>
            <p:ph type="sldNum" sz="quarter" idx="10"/>
          </p:nvPr>
        </p:nvSpPr>
        <p:spPr/>
        <p:txBody>
          <a:bodyPr/>
          <a:lstStyle/>
          <a:p>
            <a:fld id="{254675C8-5DD2-4CB6-8194-716C3CF0C261}" type="slidenum">
              <a:rPr lang="en-GB" smtClean="0"/>
              <a:pPr/>
              <a:t>8</a:t>
            </a:fld>
            <a:endParaRPr lang="en-GB"/>
          </a:p>
        </p:txBody>
      </p:sp>
    </p:spTree>
    <p:extLst>
      <p:ext uri="{BB962C8B-B14F-4D97-AF65-F5344CB8AC3E}">
        <p14:creationId xmlns:p14="http://schemas.microsoft.com/office/powerpoint/2010/main" val="307436215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Under normal circumstances, we would have arranged a Home Visit to meet you in your home and we would have organised a time for you to come into school to meet us and see your classroom. However, in order for us to get to know you a little bit more, we would love for you to complete our One Page Profile. This gives us a snapshot of your child.</a:t>
            </a:r>
          </a:p>
          <a:p>
            <a:r>
              <a:rPr lang="en-GB" dirty="0"/>
              <a:t>You can include photographs, drawn pictures etc.</a:t>
            </a:r>
          </a:p>
          <a:p>
            <a:r>
              <a:rPr lang="en-GB" dirty="0"/>
              <a:t>We will then spend the first 2 weeks sharing these with your child as a way for us to get to know them.</a:t>
            </a:r>
          </a:p>
          <a:p>
            <a:r>
              <a:rPr lang="en-GB" dirty="0"/>
              <a:t>Please return these to me via email or in the school office.</a:t>
            </a:r>
          </a:p>
        </p:txBody>
      </p:sp>
      <p:sp>
        <p:nvSpPr>
          <p:cNvPr id="4" name="Slide Number Placeholder 3"/>
          <p:cNvSpPr>
            <a:spLocks noGrp="1"/>
          </p:cNvSpPr>
          <p:nvPr>
            <p:ph type="sldNum" sz="quarter" idx="5"/>
          </p:nvPr>
        </p:nvSpPr>
        <p:spPr/>
        <p:txBody>
          <a:bodyPr/>
          <a:lstStyle/>
          <a:p>
            <a:fld id="{254675C8-5DD2-4CB6-8194-716C3CF0C261}" type="slidenum">
              <a:rPr lang="en-GB" smtClean="0"/>
              <a:pPr/>
              <a:t>21</a:t>
            </a:fld>
            <a:endParaRPr lang="en-GB"/>
          </a:p>
        </p:txBody>
      </p:sp>
    </p:spTree>
    <p:extLst>
      <p:ext uri="{BB962C8B-B14F-4D97-AF65-F5344CB8AC3E}">
        <p14:creationId xmlns:p14="http://schemas.microsoft.com/office/powerpoint/2010/main" val="8278808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54675C8-5DD2-4CB6-8194-716C3CF0C261}" type="slidenum">
              <a:rPr lang="en-GB" smtClean="0"/>
              <a:pPr/>
              <a:t>24</a:t>
            </a:fld>
            <a:endParaRPr lang="en-GB"/>
          </a:p>
        </p:txBody>
      </p:sp>
    </p:spTree>
    <p:extLst>
      <p:ext uri="{BB962C8B-B14F-4D97-AF65-F5344CB8AC3E}">
        <p14:creationId xmlns:p14="http://schemas.microsoft.com/office/powerpoint/2010/main" val="423091597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a:t>Click to edit Master title style</a:t>
            </a:r>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a:t>Click to edit Master subtitle style</a:t>
            </a:r>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F5DD5615-7CC3-4136-93B3-F88D80B44529}" type="datetimeFigureOut">
              <a:rPr lang="en-GB" smtClean="0"/>
              <a:pPr/>
              <a:t>14/06/2022</a:t>
            </a:fld>
            <a:endParaRPr lang="en-GB"/>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endParaRPr lang="en-GB"/>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DECD480A-A25A-444F-A4D9-B488287C168F}"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F5DD5615-7CC3-4136-93B3-F88D80B44529}" type="datetimeFigureOut">
              <a:rPr lang="en-GB" smtClean="0"/>
              <a:pPr/>
              <a:t>14/06/2022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ECD480A-A25A-444F-A4D9-B488287C168F}" type="slidenum">
              <a:rPr lang="en-GB" smtClean="0"/>
              <a:pPr/>
              <a:t>‹#›</a:t>
            </a:fld>
            <a:endParaRPr lang="en-GB"/>
          </a:p>
        </p:txBody>
      </p:sp>
      <p:sp>
        <p:nvSpPr>
          <p:cNvPr id="7" name="Title 6"/>
          <p:cNvSpPr>
            <a:spLocks noGrp="1"/>
          </p:cNvSpPr>
          <p:nvPr>
            <p:ph type="title"/>
          </p:nvPr>
        </p:nvSpPr>
        <p:spPr/>
        <p:txBody>
          <a:bodyPr rtlCol="0"/>
          <a:lstStyle/>
          <a:p>
            <a:r>
              <a:rPr kumimoji="0" lang="en-US"/>
              <a:t>Click to edit Master title style</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a:t>Click to edit Master title style</a:t>
            </a:r>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F5DD5615-7CC3-4136-93B3-F88D80B44529}" type="datetimeFigureOut">
              <a:rPr lang="en-GB" smtClean="0"/>
              <a:pPr/>
              <a:t>14/06/2022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ECD480A-A25A-444F-A4D9-B488287C168F}" type="slidenum">
              <a:rPr lang="en-GB" smtClean="0"/>
              <a:pPr/>
              <a:t>‹#›</a:t>
            </a:fld>
            <a:endParaRPr lang="en-GB"/>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F5DD5615-7CC3-4136-93B3-F88D80B44529}" type="datetimeFigureOut">
              <a:rPr lang="en-GB" smtClean="0"/>
              <a:pPr/>
              <a:t>14/06/2022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ECD480A-A25A-444F-A4D9-B488287C168F}" type="slidenum">
              <a:rPr lang="en-GB" smtClean="0"/>
              <a:pPr/>
              <a:t>‹#›</a:t>
            </a:fld>
            <a:endParaRPr lang="en-GB"/>
          </a:p>
        </p:txBody>
      </p:sp>
      <p:sp>
        <p:nvSpPr>
          <p:cNvPr id="8" name="Title 7"/>
          <p:cNvSpPr>
            <a:spLocks noGrp="1"/>
          </p:cNvSpPr>
          <p:nvPr>
            <p:ph type="title"/>
          </p:nvPr>
        </p:nvSpPr>
        <p:spPr/>
        <p:txBody>
          <a:bodyPr rtlCol="0"/>
          <a:lstStyle/>
          <a:p>
            <a:r>
              <a:rPr kumimoji="0" lang="en-US"/>
              <a:t>Click to edit Master title style</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a:t>Click to edit Master title style</a:t>
            </a:r>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F5DD5615-7CC3-4136-93B3-F88D80B44529}" type="datetimeFigureOut">
              <a:rPr lang="en-GB" smtClean="0"/>
              <a:pPr/>
              <a:t>14/06/2022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ECD480A-A25A-444F-A4D9-B488287C168F}" type="slidenum">
              <a:rPr lang="en-GB" smtClean="0"/>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F5DD5615-7CC3-4136-93B3-F88D80B44529}" type="datetimeFigureOut">
              <a:rPr lang="en-GB" smtClean="0"/>
              <a:pPr/>
              <a:t>14/06/2022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ECD480A-A25A-444F-A4D9-B488287C168F}" type="slidenum">
              <a:rPr lang="en-GB" smtClean="0"/>
              <a:pPr/>
              <a:t>‹#›</a:t>
            </a:fld>
            <a:endParaRPr lang="en-GB"/>
          </a:p>
        </p:txBody>
      </p:sp>
      <p:sp>
        <p:nvSpPr>
          <p:cNvPr id="6" name="Title 5"/>
          <p:cNvSpPr>
            <a:spLocks noGrp="1"/>
          </p:cNvSpPr>
          <p:nvPr>
            <p:ph type="title"/>
          </p:nvPr>
        </p:nvSpPr>
        <p:spPr/>
        <p:txBody>
          <a:bodyPr rtlCol="0"/>
          <a:lstStyle/>
          <a:p>
            <a:r>
              <a:rPr kumimoji="0" lang="en-US"/>
              <a:t>Click to edit Master title style</a:t>
            </a: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5DD5615-7CC3-4136-93B3-F88D80B44529}" type="datetimeFigureOut">
              <a:rPr lang="en-GB" smtClean="0"/>
              <a:pPr/>
              <a:t>14/06/2022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ECD480A-A25A-444F-A4D9-B488287C168F}"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a:t>Click to edit Master title style</a:t>
            </a:r>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p>
            <a:fld id="{F5DD5615-7CC3-4136-93B3-F88D80B44529}" type="datetimeFigureOut">
              <a:rPr lang="en-GB" smtClean="0"/>
              <a:pPr/>
              <a:t>14/06/2022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ECD480A-A25A-444F-A4D9-B488287C168F}"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F5DD5615-7CC3-4136-93B3-F88D80B44529}" type="datetimeFigureOut">
              <a:rPr lang="en-GB" smtClean="0"/>
              <a:pPr/>
              <a:t>14/06/2022</a:t>
            </a:fld>
            <a:endParaRPr lang="en-GB"/>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en-GB"/>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DECD480A-A25A-444F-A4D9-B488287C168F}" type="slidenum">
              <a:rPr lang="en-GB" smtClean="0"/>
              <a:pPr/>
              <a:t>‹#›</a:t>
            </a:fld>
            <a:endParaRPr lang="en-GB"/>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a:t>Click to edit Master title style</a:t>
            </a:r>
          </a:p>
        </p:txBody>
      </p:sp>
      <p:sp>
        <p:nvSpPr>
          <p:cNvPr id="8" name="Freeform 7"/>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Freeform 8"/>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Right Triangle 9"/>
          <p:cNvSpPr>
            <a:spLocks/>
          </p:cNvSpPr>
          <p:nvPr/>
        </p:nvSpPr>
        <p:spPr bwMode="auto">
          <a:xfrm>
            <a:off x="-6042" y="5791253"/>
            <a:ext cx="3402314" cy="1080868"/>
          </a:xfrm>
          <a:prstGeom prst="rtTriangle">
            <a:avLst/>
          </a:pr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a:xfrm>
            <a:off x="457200" y="1481329"/>
            <a:ext cx="8229600" cy="4386071"/>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F5DD5615-7CC3-4136-93B3-F88D80B44529}" type="datetimeFigureOut">
              <a:rPr lang="en-GB" smtClean="0"/>
              <a:pPr/>
              <a:t>14/06/2022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ECD480A-A25A-444F-A4D9-B488287C168F}"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457200" y="274641"/>
            <a:ext cx="6324600" cy="5592760"/>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F5DD5615-7CC3-4136-93B3-F88D80B44529}" type="datetimeFigureOut">
              <a:rPr lang="en-GB" smtClean="0"/>
              <a:pPr/>
              <a:t>14/06/2022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ECD480A-A25A-444F-A4D9-B488287C168F}"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13" name="Freeform 12"/>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Freeform 11"/>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Right Triangle 13"/>
          <p:cNvSpPr>
            <a:spLocks/>
          </p:cNvSpPr>
          <p:nvPr/>
        </p:nvSpPr>
        <p:spPr bwMode="auto">
          <a:xfrm>
            <a:off x="-6042" y="5791253"/>
            <a:ext cx="3402314" cy="1080868"/>
          </a:xfrm>
          <a:prstGeom prst="rtTriangle">
            <a:avLst/>
          </a:prstGeom>
          <a:blipFill>
            <a:blip r:embed="rId13"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p>
            <a:r>
              <a:rPr kumimoji="0" lang="en-US"/>
              <a:t>Click to edit Master title style</a:t>
            </a:r>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F5DD5615-7CC3-4136-93B3-F88D80B44529}" type="datetimeFigureOut">
              <a:rPr lang="en-GB" smtClean="0"/>
              <a:pPr/>
              <a:t>14/06/2022</a:t>
            </a:fld>
            <a:endParaRPr lang="en-GB"/>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en-GB"/>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DECD480A-A25A-444F-A4D9-B488287C168F}"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yourschooluniform.com/"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8.JPG"/></Relationships>
</file>

<file path=ppt/slides/_rels/slide1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hyperlink" Target="https://www.aragon.merton.sch.uk/"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hyperlink" Target="https://cdn.oxfordowl.co.uk/2018/06/27/15/30/15/280/Oxford_Owl_Starting_School_Guide_2018.pdf" TargetMode="Externa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bwMode="auto">
          <a:xfrm>
            <a:off x="337254" y="198562"/>
            <a:ext cx="1167763" cy="1515891"/>
          </a:xfrm>
          <a:prstGeom prst="rect">
            <a:avLst/>
          </a:prstGeom>
          <a:noFill/>
          <a:extLst>
            <a:ext uri="{909E8E84-426E-40DD-AFC4-6F175D3DCCD1}">
              <a14:hiddenFill xmlns:a14="http://schemas.microsoft.com/office/drawing/2010/main">
                <a:solidFill>
                  <a:srgbClr val="FFFFFF"/>
                </a:solidFill>
              </a14:hiddenFill>
            </a:ext>
          </a:extLst>
        </p:spPr>
      </p:pic>
      <p:sp>
        <p:nvSpPr>
          <p:cNvPr id="4" name="Title 3"/>
          <p:cNvSpPr>
            <a:spLocks noGrp="1"/>
          </p:cNvSpPr>
          <p:nvPr>
            <p:ph type="ctrTitle"/>
          </p:nvPr>
        </p:nvSpPr>
        <p:spPr>
          <a:xfrm>
            <a:off x="1123433" y="929866"/>
            <a:ext cx="7128792" cy="3168352"/>
          </a:xfrm>
        </p:spPr>
        <p:txBody>
          <a:bodyPr>
            <a:noAutofit/>
          </a:bodyPr>
          <a:lstStyle/>
          <a:p>
            <a:pPr algn="ctr"/>
            <a:r>
              <a:rPr lang="en-GB" sz="6600" dirty="0">
                <a:latin typeface="Comic Sans MS" panose="030F0702030302020204" pitchFamily="66" charset="0"/>
              </a:rPr>
              <a:t>Welcome to</a:t>
            </a:r>
            <a:br>
              <a:rPr lang="en-GB" sz="6600" dirty="0">
                <a:latin typeface="Comic Sans MS" panose="030F0702030302020204" pitchFamily="66" charset="0"/>
              </a:rPr>
            </a:br>
            <a:r>
              <a:rPr lang="en-GB" sz="6600" dirty="0">
                <a:latin typeface="Comic Sans MS" panose="030F0702030302020204" pitchFamily="66" charset="0"/>
              </a:rPr>
              <a:t>Aragon </a:t>
            </a:r>
            <a:br>
              <a:rPr lang="en-GB" sz="6600" dirty="0">
                <a:latin typeface="Comic Sans MS" panose="030F0702030302020204" pitchFamily="66" charset="0"/>
              </a:rPr>
            </a:br>
            <a:r>
              <a:rPr lang="en-GB" sz="6600" dirty="0">
                <a:latin typeface="Comic Sans MS" panose="030F0702030302020204" pitchFamily="66" charset="0"/>
              </a:rPr>
              <a:t>Primary School</a:t>
            </a:r>
          </a:p>
        </p:txBody>
      </p:sp>
      <p:pic>
        <p:nvPicPr>
          <p:cNvPr id="5" name="Picture 2"/>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bwMode="auto">
          <a:xfrm>
            <a:off x="7668344" y="198561"/>
            <a:ext cx="1167763" cy="15158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9453755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51520" y="1556792"/>
            <a:ext cx="8712968" cy="3888432"/>
          </a:xfrm>
        </p:spPr>
        <p:txBody>
          <a:bodyPr>
            <a:noAutofit/>
          </a:bodyPr>
          <a:lstStyle/>
          <a:p>
            <a:r>
              <a:rPr lang="en-GB" sz="3200" dirty="0">
                <a:latin typeface="Comic Sans MS" panose="030F0702030302020204" pitchFamily="66" charset="0"/>
              </a:rPr>
              <a:t>Mrs Clare Ryder (Headteacher)</a:t>
            </a:r>
          </a:p>
          <a:p>
            <a:r>
              <a:rPr lang="en-GB" sz="3200" dirty="0">
                <a:latin typeface="Comic Sans MS" panose="030F0702030302020204" pitchFamily="66" charset="0"/>
              </a:rPr>
              <a:t>Mr Adam Gilbert (Deputy Headteacher)</a:t>
            </a:r>
          </a:p>
          <a:p>
            <a:endParaRPr lang="en-GB" sz="3200" dirty="0">
              <a:latin typeface="Comic Sans MS" panose="030F0702030302020204" pitchFamily="66" charset="0"/>
            </a:endParaRPr>
          </a:p>
          <a:p>
            <a:r>
              <a:rPr lang="en-GB" sz="3200" dirty="0">
                <a:latin typeface="Comic Sans MS" panose="030F0702030302020204" pitchFamily="66" charset="0"/>
              </a:rPr>
              <a:t>Miss Pearce, Early Years Lead - (RP)</a:t>
            </a:r>
          </a:p>
          <a:p>
            <a:r>
              <a:rPr lang="en-GB" sz="3200" dirty="0">
                <a:latin typeface="Comic Sans MS" panose="030F0702030302020204" pitchFamily="66" charset="0"/>
              </a:rPr>
              <a:t>Mrs Curl – (RC) </a:t>
            </a:r>
          </a:p>
          <a:p>
            <a:r>
              <a:rPr lang="en-GB" sz="3200" dirty="0">
                <a:latin typeface="Comic Sans MS" panose="030F0702030302020204" pitchFamily="66" charset="0"/>
              </a:rPr>
              <a:t>Miss </a:t>
            </a:r>
            <a:r>
              <a:rPr lang="en-GB" sz="3200" dirty="0" err="1">
                <a:latin typeface="Comic Sans MS" panose="030F0702030302020204" pitchFamily="66" charset="0"/>
              </a:rPr>
              <a:t>Thompstone</a:t>
            </a:r>
            <a:r>
              <a:rPr lang="en-GB" sz="3200" dirty="0">
                <a:latin typeface="Comic Sans MS" panose="030F0702030302020204" pitchFamily="66" charset="0"/>
              </a:rPr>
              <a:t> - (RT)</a:t>
            </a:r>
          </a:p>
          <a:p>
            <a:pPr marL="109728" indent="0">
              <a:buNone/>
            </a:pPr>
            <a:endParaRPr lang="en-GB" sz="3200" dirty="0">
              <a:latin typeface="Comic Sans MS" panose="030F0702030302020204" pitchFamily="66" charset="0"/>
            </a:endParaRPr>
          </a:p>
          <a:p>
            <a:r>
              <a:rPr lang="en-GB" sz="3200" dirty="0">
                <a:latin typeface="Comic Sans MS" panose="030F0702030302020204" pitchFamily="66" charset="0"/>
              </a:rPr>
              <a:t>Miss O’Sullivan – SENCo</a:t>
            </a:r>
          </a:p>
          <a:p>
            <a:endParaRPr lang="en-GB" sz="3200" dirty="0">
              <a:latin typeface="Comic Sans MS" panose="030F0702030302020204" pitchFamily="66" charset="0"/>
            </a:endParaRPr>
          </a:p>
        </p:txBody>
      </p:sp>
      <p:sp>
        <p:nvSpPr>
          <p:cNvPr id="2" name="Title 1"/>
          <p:cNvSpPr>
            <a:spLocks noGrp="1"/>
          </p:cNvSpPr>
          <p:nvPr>
            <p:ph type="title"/>
          </p:nvPr>
        </p:nvSpPr>
        <p:spPr/>
        <p:txBody>
          <a:bodyPr>
            <a:normAutofit/>
          </a:bodyPr>
          <a:lstStyle/>
          <a:p>
            <a:r>
              <a:rPr lang="en-GB" sz="6000" dirty="0">
                <a:latin typeface="Comic Sans MS" panose="030F0702030302020204" pitchFamily="66" charset="0"/>
              </a:rPr>
              <a:t>Meet the staff</a:t>
            </a:r>
          </a:p>
        </p:txBody>
      </p:sp>
    </p:spTree>
    <p:extLst>
      <p:ext uri="{BB962C8B-B14F-4D97-AF65-F5344CB8AC3E}">
        <p14:creationId xmlns:p14="http://schemas.microsoft.com/office/powerpoint/2010/main" val="114780822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12F42D42-006D-4194-8943-756A29474074}"/>
              </a:ext>
            </a:extLst>
          </p:cNvPr>
          <p:cNvSpPr>
            <a:spLocks noGrp="1"/>
          </p:cNvSpPr>
          <p:nvPr>
            <p:ph idx="1"/>
          </p:nvPr>
        </p:nvSpPr>
        <p:spPr>
          <a:xfrm>
            <a:off x="443136" y="1124744"/>
            <a:ext cx="8229600" cy="4827992"/>
          </a:xfrm>
        </p:spPr>
        <p:txBody>
          <a:bodyPr>
            <a:normAutofit lnSpcReduction="10000"/>
          </a:bodyPr>
          <a:lstStyle/>
          <a:p>
            <a:pPr marL="109728" indent="0">
              <a:buNone/>
            </a:pPr>
            <a:r>
              <a:rPr lang="en-GB" sz="2000" dirty="0">
                <a:latin typeface="Comic Sans MS" panose="030F0702030302020204" pitchFamily="66" charset="0"/>
              </a:rPr>
              <a:t>We would like to invite you all to our Stay &amp; Play sessions on </a:t>
            </a:r>
            <a:r>
              <a:rPr lang="en-GB" sz="2000" dirty="0">
                <a:solidFill>
                  <a:srgbClr val="0070C0"/>
                </a:solidFill>
                <a:latin typeface="Comic Sans MS" panose="030F0702030302020204" pitchFamily="66" charset="0"/>
              </a:rPr>
              <a:t>Wednesday 22</a:t>
            </a:r>
            <a:r>
              <a:rPr lang="en-GB" sz="2000" baseline="30000" dirty="0">
                <a:solidFill>
                  <a:srgbClr val="0070C0"/>
                </a:solidFill>
                <a:latin typeface="Comic Sans MS" panose="030F0702030302020204" pitchFamily="66" charset="0"/>
              </a:rPr>
              <a:t>nd</a:t>
            </a:r>
            <a:r>
              <a:rPr lang="en-GB" sz="2000" dirty="0">
                <a:solidFill>
                  <a:srgbClr val="0070C0"/>
                </a:solidFill>
                <a:latin typeface="Comic Sans MS" panose="030F0702030302020204" pitchFamily="66" charset="0"/>
              </a:rPr>
              <a:t> June (for children who already attend our Nursery) </a:t>
            </a:r>
            <a:r>
              <a:rPr lang="en-GB" sz="2000" dirty="0">
                <a:latin typeface="Comic Sans MS" panose="030F0702030302020204" pitchFamily="66" charset="0"/>
              </a:rPr>
              <a:t>and </a:t>
            </a:r>
            <a:r>
              <a:rPr lang="en-GB" sz="2000" dirty="0">
                <a:solidFill>
                  <a:srgbClr val="00B050"/>
                </a:solidFill>
                <a:latin typeface="Comic Sans MS" panose="030F0702030302020204" pitchFamily="66" charset="0"/>
              </a:rPr>
              <a:t>Thursday 23</a:t>
            </a:r>
            <a:r>
              <a:rPr lang="en-GB" sz="2000" baseline="30000" dirty="0">
                <a:solidFill>
                  <a:srgbClr val="00B050"/>
                </a:solidFill>
                <a:latin typeface="Comic Sans MS" panose="030F0702030302020204" pitchFamily="66" charset="0"/>
              </a:rPr>
              <a:t>rd</a:t>
            </a:r>
            <a:r>
              <a:rPr lang="en-GB" sz="2000" dirty="0">
                <a:solidFill>
                  <a:srgbClr val="00B050"/>
                </a:solidFill>
                <a:latin typeface="Comic Sans MS" panose="030F0702030302020204" pitchFamily="66" charset="0"/>
              </a:rPr>
              <a:t> June (for children who attend other nursery settings). </a:t>
            </a:r>
          </a:p>
          <a:p>
            <a:pPr marL="109728" indent="0">
              <a:buNone/>
            </a:pPr>
            <a:endParaRPr lang="en-GB" sz="2000" dirty="0">
              <a:solidFill>
                <a:srgbClr val="00B050"/>
              </a:solidFill>
              <a:latin typeface="Comic Sans MS" panose="030F0702030302020204" pitchFamily="66" charset="0"/>
            </a:endParaRPr>
          </a:p>
          <a:p>
            <a:pPr marL="109728" indent="0">
              <a:buNone/>
            </a:pPr>
            <a:endParaRPr lang="en-GB" sz="2000" dirty="0">
              <a:solidFill>
                <a:srgbClr val="00B050"/>
              </a:solidFill>
              <a:latin typeface="Comic Sans MS" panose="030F0702030302020204" pitchFamily="66" charset="0"/>
            </a:endParaRPr>
          </a:p>
          <a:p>
            <a:pPr marL="109728" indent="0">
              <a:buNone/>
            </a:pPr>
            <a:r>
              <a:rPr lang="en-GB" sz="2000" dirty="0">
                <a:latin typeface="Comic Sans MS" panose="030F0702030302020204" pitchFamily="66" charset="0"/>
              </a:rPr>
              <a:t>For all of the children coming from an outside Nursery, we would love to come and meet you and we will therefore be arranging a Home Visit. This is an opportunity for 2 members of our team to come and visit you and your child in your own house, a familiar environment, where we can get to know you a little more.</a:t>
            </a:r>
          </a:p>
          <a:p>
            <a:pPr marL="109728" indent="0">
              <a:buNone/>
            </a:pPr>
            <a:endParaRPr lang="en-GB" sz="2000" dirty="0">
              <a:latin typeface="Comic Sans MS" panose="030F0702030302020204" pitchFamily="66" charset="0"/>
            </a:endParaRPr>
          </a:p>
          <a:p>
            <a:pPr marL="109728" indent="0">
              <a:buNone/>
            </a:pPr>
            <a:endParaRPr lang="en-GB" sz="2000" dirty="0">
              <a:latin typeface="Comic Sans MS" panose="030F0702030302020204" pitchFamily="66" charset="0"/>
            </a:endParaRPr>
          </a:p>
          <a:p>
            <a:pPr marL="109728" indent="0">
              <a:buNone/>
            </a:pPr>
            <a:r>
              <a:rPr lang="en-GB" sz="2000" dirty="0">
                <a:solidFill>
                  <a:srgbClr val="000000"/>
                </a:solidFill>
                <a:effectLst/>
                <a:latin typeface="Comic Sans MS" panose="030F0702030302020204" pitchFamily="66" charset="0"/>
                <a:ea typeface="Times New Roman" panose="02020603050405020304" pitchFamily="18" charset="0"/>
                <a:cs typeface="Calibri" panose="020F0502020204030204" pitchFamily="34" charset="0"/>
              </a:rPr>
              <a:t>We will also be available to answer any questions you may have. Please do join us on these dates!</a:t>
            </a:r>
          </a:p>
          <a:p>
            <a:pPr marL="109728" indent="0">
              <a:buNone/>
            </a:pPr>
            <a:endParaRPr lang="en-GB" sz="2400" dirty="0">
              <a:latin typeface="Comic Sans MS" panose="030F0702030302020204" pitchFamily="66" charset="0"/>
            </a:endParaRPr>
          </a:p>
          <a:p>
            <a:pPr marL="109728" indent="0">
              <a:buNone/>
            </a:pPr>
            <a:endParaRPr lang="en-GB" dirty="0"/>
          </a:p>
        </p:txBody>
      </p:sp>
      <p:sp>
        <p:nvSpPr>
          <p:cNvPr id="3" name="Title 2">
            <a:extLst>
              <a:ext uri="{FF2B5EF4-FFF2-40B4-BE49-F238E27FC236}">
                <a16:creationId xmlns:a16="http://schemas.microsoft.com/office/drawing/2014/main" id="{6BFFBEA4-C891-444C-A415-1BDAAAAF8152}"/>
              </a:ext>
            </a:extLst>
          </p:cNvPr>
          <p:cNvSpPr>
            <a:spLocks noGrp="1"/>
          </p:cNvSpPr>
          <p:nvPr>
            <p:ph type="title"/>
          </p:nvPr>
        </p:nvSpPr>
        <p:spPr>
          <a:xfrm>
            <a:off x="427112" y="129233"/>
            <a:ext cx="8229600" cy="1143000"/>
          </a:xfrm>
        </p:spPr>
        <p:txBody>
          <a:bodyPr/>
          <a:lstStyle/>
          <a:p>
            <a:pPr algn="ctr"/>
            <a:r>
              <a:rPr lang="en-GB" dirty="0">
                <a:latin typeface="Comic Sans MS" panose="030F0702030302020204" pitchFamily="66" charset="0"/>
              </a:rPr>
              <a:t>Meeting Us!</a:t>
            </a:r>
          </a:p>
        </p:txBody>
      </p:sp>
    </p:spTree>
    <p:extLst>
      <p:ext uri="{BB962C8B-B14F-4D97-AF65-F5344CB8AC3E}">
        <p14:creationId xmlns:p14="http://schemas.microsoft.com/office/powerpoint/2010/main" val="324748699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9643A65-B5E1-43C7-9C8D-895EA40B7E11}"/>
              </a:ext>
            </a:extLst>
          </p:cNvPr>
          <p:cNvSpPr>
            <a:spLocks noGrp="1"/>
          </p:cNvSpPr>
          <p:nvPr>
            <p:ph idx="1"/>
          </p:nvPr>
        </p:nvSpPr>
        <p:spPr>
          <a:xfrm>
            <a:off x="457200" y="1481329"/>
            <a:ext cx="8229600" cy="1515624"/>
          </a:xfrm>
        </p:spPr>
        <p:txBody>
          <a:bodyPr/>
          <a:lstStyle/>
          <a:p>
            <a:pPr marL="109728" indent="0">
              <a:buNone/>
            </a:pPr>
            <a:r>
              <a:rPr lang="en-GB" sz="2000" dirty="0">
                <a:effectLst/>
                <a:latin typeface="Comic Sans MS" panose="030F0702030302020204" pitchFamily="66" charset="0"/>
                <a:ea typeface="Times New Roman" panose="02020603050405020304" pitchFamily="18" charset="0"/>
              </a:rPr>
              <a:t>To ensure that the children feel safe, secure and happy starting with us, we allow for a settling in period at the start of the year. </a:t>
            </a:r>
          </a:p>
          <a:p>
            <a:pPr marL="109728" indent="0">
              <a:buNone/>
            </a:pPr>
            <a:endParaRPr lang="en-GB" sz="2000" dirty="0">
              <a:latin typeface="Comic Sans MS" panose="030F0702030302020204" pitchFamily="66" charset="0"/>
              <a:ea typeface="Times New Roman" panose="02020603050405020304" pitchFamily="18" charset="0"/>
            </a:endParaRPr>
          </a:p>
          <a:p>
            <a:pPr marL="109728" indent="0">
              <a:buNone/>
            </a:pPr>
            <a:r>
              <a:rPr lang="en-GB" sz="2000" dirty="0">
                <a:effectLst/>
                <a:latin typeface="Comic Sans MS" panose="030F0702030302020204" pitchFamily="66" charset="0"/>
                <a:ea typeface="Times New Roman" panose="02020603050405020304" pitchFamily="18" charset="0"/>
              </a:rPr>
              <a:t>For the first week, the proposed times will be:</a:t>
            </a:r>
          </a:p>
          <a:p>
            <a:pPr marL="109728" indent="0">
              <a:buNone/>
            </a:pPr>
            <a:endParaRPr lang="en-GB" sz="1800" dirty="0">
              <a:effectLst/>
              <a:latin typeface="Times New Roman" panose="02020603050405020304" pitchFamily="18" charset="0"/>
              <a:ea typeface="Times New Roman" panose="02020603050405020304" pitchFamily="18" charset="0"/>
            </a:endParaRPr>
          </a:p>
          <a:p>
            <a:pPr marL="109728" indent="0">
              <a:buNone/>
            </a:pPr>
            <a:endParaRPr lang="en-GB" dirty="0"/>
          </a:p>
        </p:txBody>
      </p:sp>
      <p:sp>
        <p:nvSpPr>
          <p:cNvPr id="3" name="Title 2">
            <a:extLst>
              <a:ext uri="{FF2B5EF4-FFF2-40B4-BE49-F238E27FC236}">
                <a16:creationId xmlns:a16="http://schemas.microsoft.com/office/drawing/2014/main" id="{4EDE3EB0-72D9-477E-888A-A4592E32867F}"/>
              </a:ext>
            </a:extLst>
          </p:cNvPr>
          <p:cNvSpPr>
            <a:spLocks noGrp="1"/>
          </p:cNvSpPr>
          <p:nvPr>
            <p:ph type="title"/>
          </p:nvPr>
        </p:nvSpPr>
        <p:spPr/>
        <p:txBody>
          <a:bodyPr/>
          <a:lstStyle/>
          <a:p>
            <a:pPr algn="ctr"/>
            <a:r>
              <a:rPr lang="en-GB" dirty="0">
                <a:latin typeface="Comic Sans MS" panose="030F0702030302020204" pitchFamily="66" charset="0"/>
              </a:rPr>
              <a:t>In September!</a:t>
            </a:r>
          </a:p>
        </p:txBody>
      </p:sp>
    </p:spTree>
    <p:extLst>
      <p:ext uri="{BB962C8B-B14F-4D97-AF65-F5344CB8AC3E}">
        <p14:creationId xmlns:p14="http://schemas.microsoft.com/office/powerpoint/2010/main" val="17177991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marL="109728" indent="0">
              <a:buNone/>
            </a:pPr>
            <a:r>
              <a:rPr lang="en-GB" dirty="0">
                <a:latin typeface="Comic Sans MS" pitchFamily="66" charset="0"/>
              </a:rPr>
              <a:t> </a:t>
            </a:r>
          </a:p>
          <a:p>
            <a:pPr marL="109728" indent="0">
              <a:buNone/>
            </a:pPr>
            <a:endParaRPr lang="en-GB" dirty="0"/>
          </a:p>
        </p:txBody>
      </p:sp>
      <p:graphicFrame>
        <p:nvGraphicFramePr>
          <p:cNvPr id="6" name="Table 5">
            <a:extLst>
              <a:ext uri="{FF2B5EF4-FFF2-40B4-BE49-F238E27FC236}">
                <a16:creationId xmlns:a16="http://schemas.microsoft.com/office/drawing/2014/main" id="{FC7AE9FB-2115-422B-A291-170AFE58AEF6}"/>
              </a:ext>
            </a:extLst>
          </p:cNvPr>
          <p:cNvGraphicFramePr>
            <a:graphicFrameLocks noGrp="1"/>
          </p:cNvGraphicFramePr>
          <p:nvPr>
            <p:extLst>
              <p:ext uri="{D42A27DB-BD31-4B8C-83A1-F6EECF244321}">
                <p14:modId xmlns:p14="http://schemas.microsoft.com/office/powerpoint/2010/main" val="1905500009"/>
              </p:ext>
            </p:extLst>
          </p:nvPr>
        </p:nvGraphicFramePr>
        <p:xfrm>
          <a:off x="457200" y="246559"/>
          <a:ext cx="8229599" cy="5558705"/>
        </p:xfrm>
        <a:graphic>
          <a:graphicData uri="http://schemas.openxmlformats.org/drawingml/2006/table">
            <a:tbl>
              <a:tblPr firstRow="1" firstCol="1" bandRow="1"/>
              <a:tblGrid>
                <a:gridCol w="2742937">
                  <a:extLst>
                    <a:ext uri="{9D8B030D-6E8A-4147-A177-3AD203B41FA5}">
                      <a16:colId xmlns:a16="http://schemas.microsoft.com/office/drawing/2014/main" val="3478909608"/>
                    </a:ext>
                  </a:extLst>
                </a:gridCol>
                <a:gridCol w="2742937">
                  <a:extLst>
                    <a:ext uri="{9D8B030D-6E8A-4147-A177-3AD203B41FA5}">
                      <a16:colId xmlns:a16="http://schemas.microsoft.com/office/drawing/2014/main" val="2573397919"/>
                    </a:ext>
                  </a:extLst>
                </a:gridCol>
                <a:gridCol w="2743725">
                  <a:extLst>
                    <a:ext uri="{9D8B030D-6E8A-4147-A177-3AD203B41FA5}">
                      <a16:colId xmlns:a16="http://schemas.microsoft.com/office/drawing/2014/main" val="377200283"/>
                    </a:ext>
                  </a:extLst>
                </a:gridCol>
              </a:tblGrid>
              <a:tr h="432048">
                <a:tc>
                  <a:txBody>
                    <a:bodyPr/>
                    <a:lstStyle/>
                    <a:p>
                      <a:pPr algn="ctr"/>
                      <a:r>
                        <a:rPr lang="en-GB" sz="1200" dirty="0">
                          <a:effectLst/>
                          <a:latin typeface="Comic Sans MS" panose="030F0702030302020204" pitchFamily="66" charset="0"/>
                          <a:ea typeface="Calibri" panose="020F0502020204030204" pitchFamily="34" charset="0"/>
                          <a:cs typeface="Times New Roman" panose="02020603050405020304" pitchFamily="18" charset="0"/>
                        </a:rPr>
                        <a:t>Friday 2</a:t>
                      </a:r>
                      <a:r>
                        <a:rPr lang="en-GB" sz="1200" baseline="30000" dirty="0">
                          <a:effectLst/>
                          <a:latin typeface="Comic Sans MS" panose="030F0702030302020204" pitchFamily="66" charset="0"/>
                          <a:ea typeface="Calibri" panose="020F0502020204030204" pitchFamily="34" charset="0"/>
                          <a:cs typeface="Times New Roman" panose="02020603050405020304" pitchFamily="18" charset="0"/>
                        </a:rPr>
                        <a:t>nd</a:t>
                      </a:r>
                      <a:r>
                        <a:rPr lang="en-GB" sz="1200" dirty="0">
                          <a:effectLst/>
                          <a:latin typeface="Comic Sans MS" panose="030F0702030302020204" pitchFamily="66" charset="0"/>
                          <a:ea typeface="Calibri" panose="020F0502020204030204" pitchFamily="34" charset="0"/>
                          <a:cs typeface="Times New Roman" panose="02020603050405020304" pitchFamily="18" charset="0"/>
                        </a:rPr>
                        <a:t> September 2022</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en-GB" sz="1200" u="sng" dirty="0">
                          <a:effectLst/>
                          <a:latin typeface="Comic Sans MS" panose="030F0702030302020204" pitchFamily="66" charset="0"/>
                          <a:ea typeface="Calibri" panose="020F0502020204030204" pitchFamily="34" charset="0"/>
                          <a:cs typeface="Times New Roman" panose="02020603050405020304" pitchFamily="18" charset="0"/>
                        </a:rPr>
                        <a:t>INSET Day</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242883363"/>
                  </a:ext>
                </a:extLst>
              </a:tr>
              <a:tr h="1066785">
                <a:tc>
                  <a:txBody>
                    <a:bodyPr/>
                    <a:lstStyle/>
                    <a:p>
                      <a:pPr algn="ctr"/>
                      <a:r>
                        <a:rPr lang="en-GB" sz="1200" dirty="0">
                          <a:effectLst/>
                          <a:latin typeface="Comic Sans MS" panose="030F0702030302020204" pitchFamily="66" charset="0"/>
                          <a:ea typeface="Calibri" panose="020F0502020204030204" pitchFamily="34" charset="0"/>
                          <a:cs typeface="Times New Roman" panose="02020603050405020304" pitchFamily="18" charset="0"/>
                        </a:rPr>
                        <a:t>Monday 5</a:t>
                      </a:r>
                      <a:r>
                        <a:rPr lang="en-GB" sz="1200" baseline="30000" dirty="0">
                          <a:effectLst/>
                          <a:latin typeface="Comic Sans MS" panose="030F0702030302020204" pitchFamily="66" charset="0"/>
                          <a:ea typeface="Calibri" panose="020F0502020204030204" pitchFamily="34" charset="0"/>
                          <a:cs typeface="Times New Roman" panose="02020603050405020304" pitchFamily="18" charset="0"/>
                        </a:rPr>
                        <a:t>th</a:t>
                      </a:r>
                      <a:r>
                        <a:rPr lang="en-GB" sz="1200" dirty="0">
                          <a:effectLst/>
                          <a:latin typeface="Comic Sans MS" panose="030F0702030302020204" pitchFamily="66" charset="0"/>
                          <a:ea typeface="Calibri" panose="020F0502020204030204" pitchFamily="34" charset="0"/>
                          <a:cs typeface="Times New Roman" panose="02020603050405020304" pitchFamily="18" charset="0"/>
                        </a:rPr>
                        <a:t> September 2022</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en-GB" sz="1200" u="sng">
                          <a:effectLst/>
                          <a:latin typeface="Comic Sans MS" panose="030F0702030302020204" pitchFamily="66" charset="0"/>
                          <a:ea typeface="Calibri" panose="020F0502020204030204" pitchFamily="34" charset="0"/>
                          <a:cs typeface="Times New Roman" panose="02020603050405020304" pitchFamily="18" charset="0"/>
                        </a:rPr>
                        <a:t>Stay &amp; Play session.</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algn="ctr"/>
                      <a:r>
                        <a:rPr lang="en-GB" sz="1200">
                          <a:effectLst/>
                          <a:latin typeface="Comic Sans MS" panose="030F0702030302020204" pitchFamily="66" charset="0"/>
                          <a:ea typeface="Calibri" panose="020F0502020204030204" pitchFamily="34" charset="0"/>
                          <a:cs typeface="Times New Roman" panose="02020603050405020304" pitchFamily="18" charset="0"/>
                        </a:rPr>
                        <a:t>A chance to meet the Reception Team and spend some time with your child in their new classroom and outside area.</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en-GB" sz="1200" dirty="0">
                          <a:effectLst/>
                          <a:latin typeface="Comic Sans MS" panose="030F0702030302020204" pitchFamily="66" charset="0"/>
                          <a:ea typeface="Calibri" panose="020F0502020204030204" pitchFamily="34" charset="0"/>
                          <a:cs typeface="Times New Roman" panose="02020603050405020304" pitchFamily="18" charset="0"/>
                        </a:rPr>
                        <a:t>RP: 9am – 10am</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ctr"/>
                      <a:r>
                        <a:rPr lang="en-GB" sz="12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ctr"/>
                      <a:r>
                        <a:rPr lang="en-GB" sz="1200" dirty="0">
                          <a:effectLst/>
                          <a:latin typeface="Comic Sans MS" panose="030F0702030302020204" pitchFamily="66" charset="0"/>
                          <a:ea typeface="Calibri" panose="020F0502020204030204" pitchFamily="34" charset="0"/>
                          <a:cs typeface="Times New Roman" panose="02020603050405020304" pitchFamily="18" charset="0"/>
                        </a:rPr>
                        <a:t>RC: 10.15am – 11.15am</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ctr"/>
                      <a:r>
                        <a:rPr lang="en-GB" sz="12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ctr"/>
                      <a:r>
                        <a:rPr lang="en-GB" sz="1200" dirty="0">
                          <a:effectLst/>
                          <a:latin typeface="Comic Sans MS" panose="030F0702030302020204" pitchFamily="66" charset="0"/>
                          <a:ea typeface="Calibri" panose="020F0502020204030204" pitchFamily="34" charset="0"/>
                          <a:cs typeface="Times New Roman" panose="02020603050405020304" pitchFamily="18" charset="0"/>
                        </a:rPr>
                        <a:t>RT: 11.30 – 12.30pm</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061311471"/>
                  </a:ext>
                </a:extLst>
              </a:tr>
              <a:tr h="445383">
                <a:tc>
                  <a:txBody>
                    <a:bodyPr/>
                    <a:lstStyle/>
                    <a:p>
                      <a:pPr algn="ctr"/>
                      <a:r>
                        <a:rPr lang="en-GB" sz="1200" dirty="0">
                          <a:effectLst/>
                          <a:latin typeface="Comic Sans MS" panose="030F0702030302020204" pitchFamily="66" charset="0"/>
                          <a:ea typeface="Calibri" panose="020F0502020204030204" pitchFamily="34" charset="0"/>
                          <a:cs typeface="Times New Roman" panose="02020603050405020304" pitchFamily="18" charset="0"/>
                        </a:rPr>
                        <a:t>Tuesday 6</a:t>
                      </a:r>
                      <a:r>
                        <a:rPr lang="en-GB" sz="1200" baseline="30000" dirty="0">
                          <a:effectLst/>
                          <a:latin typeface="Comic Sans MS" panose="030F0702030302020204" pitchFamily="66" charset="0"/>
                          <a:ea typeface="Calibri" panose="020F0502020204030204" pitchFamily="34" charset="0"/>
                          <a:cs typeface="Times New Roman" panose="02020603050405020304" pitchFamily="18" charset="0"/>
                        </a:rPr>
                        <a:t>th</a:t>
                      </a:r>
                      <a:r>
                        <a:rPr lang="en-GB" sz="1200" dirty="0">
                          <a:effectLst/>
                          <a:latin typeface="Comic Sans MS" panose="030F0702030302020204" pitchFamily="66" charset="0"/>
                          <a:ea typeface="Calibri" panose="020F0502020204030204" pitchFamily="34" charset="0"/>
                          <a:cs typeface="Times New Roman" panose="02020603050405020304" pitchFamily="18" charset="0"/>
                        </a:rPr>
                        <a:t> September 2022</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en-GB" sz="1200" dirty="0">
                          <a:effectLst/>
                          <a:latin typeface="Comic Sans MS" panose="030F0702030302020204" pitchFamily="66" charset="0"/>
                          <a:ea typeface="Calibri" panose="020F0502020204030204" pitchFamily="34" charset="0"/>
                          <a:cs typeface="Times New Roman" panose="02020603050405020304" pitchFamily="18" charset="0"/>
                        </a:rPr>
                        <a:t>Children will be dropped off and collected from the Reception Gate.</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en-GB" sz="1200" dirty="0">
                          <a:effectLst/>
                          <a:latin typeface="Comic Sans MS" panose="030F0702030302020204" pitchFamily="66" charset="0"/>
                          <a:ea typeface="Calibri" panose="020F0502020204030204" pitchFamily="34" charset="0"/>
                          <a:cs typeface="Times New Roman" panose="02020603050405020304" pitchFamily="18" charset="0"/>
                        </a:rPr>
                        <a:t>8.45 – 11.45am</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449598596"/>
                  </a:ext>
                </a:extLst>
              </a:tr>
              <a:tr h="504056">
                <a:tc>
                  <a:txBody>
                    <a:bodyPr/>
                    <a:lstStyle/>
                    <a:p>
                      <a:pPr algn="ctr"/>
                      <a:r>
                        <a:rPr lang="en-GB" sz="1200" dirty="0">
                          <a:effectLst/>
                          <a:latin typeface="Comic Sans MS" panose="030F0702030302020204" pitchFamily="66" charset="0"/>
                          <a:ea typeface="Calibri" panose="020F0502020204030204" pitchFamily="34" charset="0"/>
                          <a:cs typeface="Times New Roman" panose="02020603050405020304" pitchFamily="18" charset="0"/>
                        </a:rPr>
                        <a:t>Wednesday 7</a:t>
                      </a:r>
                      <a:r>
                        <a:rPr lang="en-GB" sz="1200" baseline="30000" dirty="0">
                          <a:effectLst/>
                          <a:latin typeface="Comic Sans MS" panose="030F0702030302020204" pitchFamily="66" charset="0"/>
                          <a:ea typeface="Calibri" panose="020F0502020204030204" pitchFamily="34" charset="0"/>
                          <a:cs typeface="Times New Roman" panose="02020603050405020304" pitchFamily="18" charset="0"/>
                        </a:rPr>
                        <a:t>th</a:t>
                      </a:r>
                      <a:r>
                        <a:rPr lang="en-GB" sz="1200" dirty="0">
                          <a:effectLst/>
                          <a:latin typeface="Comic Sans MS" panose="030F0702030302020204" pitchFamily="66" charset="0"/>
                          <a:ea typeface="Calibri" panose="020F0502020204030204" pitchFamily="34" charset="0"/>
                          <a:cs typeface="Times New Roman" panose="02020603050405020304" pitchFamily="18" charset="0"/>
                        </a:rPr>
                        <a:t> September 2022</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en-GB" sz="1200">
                          <a:effectLst/>
                          <a:latin typeface="Comic Sans MS" panose="030F0702030302020204" pitchFamily="66" charset="0"/>
                          <a:ea typeface="Calibri" panose="020F0502020204030204" pitchFamily="34" charset="0"/>
                          <a:cs typeface="Times New Roman" panose="02020603050405020304" pitchFamily="18" charset="0"/>
                        </a:rPr>
                        <a:t>Children will be dropped off and collected from the Reception Gate.</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en-GB" sz="1200" dirty="0">
                          <a:effectLst/>
                          <a:latin typeface="Comic Sans MS" panose="030F0702030302020204" pitchFamily="66" charset="0"/>
                          <a:ea typeface="Calibri" panose="020F0502020204030204" pitchFamily="34" charset="0"/>
                          <a:cs typeface="Times New Roman" panose="02020603050405020304" pitchFamily="18" charset="0"/>
                        </a:rPr>
                        <a:t>8.45 – 11.45am</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019454218"/>
                  </a:ext>
                </a:extLst>
              </a:tr>
              <a:tr h="720080">
                <a:tc>
                  <a:txBody>
                    <a:bodyPr/>
                    <a:lstStyle/>
                    <a:p>
                      <a:pPr algn="ctr"/>
                      <a:r>
                        <a:rPr lang="en-GB" sz="1200" dirty="0">
                          <a:effectLst/>
                          <a:latin typeface="Comic Sans MS" panose="030F0702030302020204" pitchFamily="66" charset="0"/>
                          <a:ea typeface="Calibri" panose="020F0502020204030204" pitchFamily="34" charset="0"/>
                          <a:cs typeface="Times New Roman" panose="02020603050405020304" pitchFamily="18" charset="0"/>
                        </a:rPr>
                        <a:t>Thursday 8</a:t>
                      </a:r>
                      <a:r>
                        <a:rPr lang="en-GB" sz="1200" baseline="30000" dirty="0">
                          <a:effectLst/>
                          <a:latin typeface="Comic Sans MS" panose="030F0702030302020204" pitchFamily="66" charset="0"/>
                          <a:ea typeface="Calibri" panose="020F0502020204030204" pitchFamily="34" charset="0"/>
                          <a:cs typeface="Times New Roman" panose="02020603050405020304" pitchFamily="18" charset="0"/>
                        </a:rPr>
                        <a:t>th</a:t>
                      </a:r>
                      <a:r>
                        <a:rPr lang="en-GB" sz="1200" dirty="0">
                          <a:effectLst/>
                          <a:latin typeface="Comic Sans MS" panose="030F0702030302020204" pitchFamily="66" charset="0"/>
                          <a:ea typeface="Calibri" panose="020F0502020204030204" pitchFamily="34" charset="0"/>
                          <a:cs typeface="Times New Roman" panose="02020603050405020304" pitchFamily="18" charset="0"/>
                        </a:rPr>
                        <a:t> September 2022</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en-GB" sz="1200" dirty="0">
                          <a:effectLst/>
                          <a:latin typeface="Comic Sans MS" panose="030F0702030302020204" pitchFamily="66" charset="0"/>
                          <a:ea typeface="Calibri" panose="020F0502020204030204" pitchFamily="34" charset="0"/>
                          <a:cs typeface="Times New Roman" panose="02020603050405020304" pitchFamily="18" charset="0"/>
                        </a:rPr>
                        <a:t>Children will be dropped off and collected from the Reception Gate. </a:t>
                      </a:r>
                      <a:r>
                        <a:rPr lang="en-GB" sz="1200" u="sng" dirty="0">
                          <a:effectLst/>
                          <a:latin typeface="Comic Sans MS" panose="030F0702030302020204" pitchFamily="66" charset="0"/>
                          <a:ea typeface="Calibri" panose="020F0502020204030204" pitchFamily="34" charset="0"/>
                          <a:cs typeface="Times New Roman" panose="02020603050405020304" pitchFamily="18" charset="0"/>
                        </a:rPr>
                        <a:t>Children will stay for lunch.</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en-GB" sz="1200" dirty="0">
                          <a:effectLst/>
                          <a:latin typeface="Comic Sans MS" panose="030F0702030302020204" pitchFamily="66" charset="0"/>
                          <a:ea typeface="Calibri" panose="020F0502020204030204" pitchFamily="34" charset="0"/>
                          <a:cs typeface="Times New Roman" panose="02020603050405020304" pitchFamily="18" charset="0"/>
                        </a:rPr>
                        <a:t>8.45am – 12.30pm</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497060972"/>
                  </a:ext>
                </a:extLst>
              </a:tr>
              <a:tr h="720080">
                <a:tc>
                  <a:txBody>
                    <a:bodyPr/>
                    <a:lstStyle/>
                    <a:p>
                      <a:pPr algn="ctr"/>
                      <a:r>
                        <a:rPr lang="en-GB" sz="1200" dirty="0">
                          <a:effectLst/>
                          <a:latin typeface="Comic Sans MS" panose="030F0702030302020204" pitchFamily="66" charset="0"/>
                          <a:ea typeface="Calibri" panose="020F0502020204030204" pitchFamily="34" charset="0"/>
                          <a:cs typeface="Times New Roman" panose="02020603050405020304" pitchFamily="18" charset="0"/>
                        </a:rPr>
                        <a:t>Friday 9</a:t>
                      </a:r>
                      <a:r>
                        <a:rPr lang="en-GB" sz="1200" baseline="30000" dirty="0">
                          <a:effectLst/>
                          <a:latin typeface="Comic Sans MS" panose="030F0702030302020204" pitchFamily="66" charset="0"/>
                          <a:ea typeface="Calibri" panose="020F0502020204030204" pitchFamily="34" charset="0"/>
                          <a:cs typeface="Times New Roman" panose="02020603050405020304" pitchFamily="18" charset="0"/>
                        </a:rPr>
                        <a:t>th</a:t>
                      </a:r>
                      <a:r>
                        <a:rPr lang="en-GB" sz="1200" dirty="0">
                          <a:effectLst/>
                          <a:latin typeface="Comic Sans MS" panose="030F0702030302020204" pitchFamily="66" charset="0"/>
                          <a:ea typeface="Calibri" panose="020F0502020204030204" pitchFamily="34" charset="0"/>
                          <a:cs typeface="Times New Roman" panose="02020603050405020304" pitchFamily="18" charset="0"/>
                        </a:rPr>
                        <a:t> September 2022</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en-GB" sz="1200" dirty="0">
                          <a:effectLst/>
                          <a:latin typeface="Comic Sans MS" panose="030F0702030302020204" pitchFamily="66" charset="0"/>
                          <a:ea typeface="Calibri" panose="020F0502020204030204" pitchFamily="34" charset="0"/>
                          <a:cs typeface="Times New Roman" panose="02020603050405020304" pitchFamily="18" charset="0"/>
                        </a:rPr>
                        <a:t>Children will be dropped off and collected from the Reception Gate. </a:t>
                      </a:r>
                      <a:r>
                        <a:rPr lang="en-GB" sz="1200" u="sng" dirty="0">
                          <a:effectLst/>
                          <a:latin typeface="Comic Sans MS" panose="030F0702030302020204" pitchFamily="66" charset="0"/>
                          <a:ea typeface="Calibri" panose="020F0502020204030204" pitchFamily="34" charset="0"/>
                          <a:cs typeface="Times New Roman" panose="02020603050405020304" pitchFamily="18" charset="0"/>
                        </a:rPr>
                        <a:t>Children will stay for lunch.</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en-GB" sz="1200" dirty="0">
                          <a:effectLst/>
                          <a:latin typeface="Comic Sans MS" panose="030F0702030302020204" pitchFamily="66" charset="0"/>
                          <a:ea typeface="Calibri" panose="020F0502020204030204" pitchFamily="34" charset="0"/>
                          <a:cs typeface="Times New Roman" panose="02020603050405020304" pitchFamily="18" charset="0"/>
                        </a:rPr>
                        <a:t>8.45am – 12.30pm</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679139235"/>
                  </a:ext>
                </a:extLst>
              </a:tr>
              <a:tr h="922769">
                <a:tc>
                  <a:txBody>
                    <a:bodyPr/>
                    <a:lstStyle/>
                    <a:p>
                      <a:pPr algn="ctr"/>
                      <a:r>
                        <a:rPr lang="en-GB" sz="1200" dirty="0">
                          <a:effectLst/>
                          <a:latin typeface="Comic Sans MS" panose="030F0702030302020204" pitchFamily="66" charset="0"/>
                          <a:ea typeface="Calibri" panose="020F0502020204030204" pitchFamily="34" charset="0"/>
                          <a:cs typeface="Times New Roman" panose="02020603050405020304" pitchFamily="18" charset="0"/>
                        </a:rPr>
                        <a:t>Monday 12</a:t>
                      </a:r>
                      <a:r>
                        <a:rPr lang="en-GB" sz="1200" baseline="30000" dirty="0">
                          <a:effectLst/>
                          <a:latin typeface="Comic Sans MS" panose="030F0702030302020204" pitchFamily="66" charset="0"/>
                          <a:ea typeface="Calibri" panose="020F0502020204030204" pitchFamily="34" charset="0"/>
                          <a:cs typeface="Times New Roman" panose="02020603050405020304" pitchFamily="18" charset="0"/>
                        </a:rPr>
                        <a:t>th</a:t>
                      </a:r>
                      <a:r>
                        <a:rPr lang="en-GB" sz="1200" dirty="0">
                          <a:effectLst/>
                          <a:latin typeface="Comic Sans MS" panose="030F0702030302020204" pitchFamily="66" charset="0"/>
                          <a:ea typeface="Calibri" panose="020F0502020204030204" pitchFamily="34" charset="0"/>
                          <a:cs typeface="Times New Roman" panose="02020603050405020304" pitchFamily="18" charset="0"/>
                        </a:rPr>
                        <a:t> September 2022</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effectLst/>
                          <a:latin typeface="Comic Sans MS" panose="030F0702030302020204" pitchFamily="66" charset="0"/>
                          <a:ea typeface="Calibri" panose="020F0502020204030204" pitchFamily="34" charset="0"/>
                          <a:cs typeface="Times New Roman" panose="02020603050405020304" pitchFamily="18" charset="0"/>
                        </a:rPr>
                        <a:t>Children will be dropped off and collected from the Reception Gate. </a:t>
                      </a:r>
                      <a:r>
                        <a:rPr lang="en-GB" sz="1200" u="sng" dirty="0">
                          <a:effectLst/>
                          <a:latin typeface="Comic Sans MS" panose="030F0702030302020204" pitchFamily="66" charset="0"/>
                          <a:ea typeface="Calibri" panose="020F0502020204030204" pitchFamily="34" charset="0"/>
                          <a:cs typeface="Times New Roman" panose="02020603050405020304" pitchFamily="18" charset="0"/>
                        </a:rPr>
                        <a:t>Children will stay for lunch.</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en-GB" sz="1200" dirty="0">
                          <a:effectLst/>
                          <a:latin typeface="Comic Sans MS" panose="030F0702030302020204" pitchFamily="66" charset="0"/>
                          <a:ea typeface="Calibri" panose="020F0502020204030204" pitchFamily="34" charset="0"/>
                          <a:cs typeface="Times New Roman" panose="02020603050405020304" pitchFamily="18" charset="0"/>
                        </a:rPr>
                        <a:t>8.45am – 2pm</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677682584"/>
                  </a:ext>
                </a:extLst>
              </a:tr>
              <a:tr h="747504">
                <a:tc>
                  <a:txBody>
                    <a:bodyPr/>
                    <a:lstStyle/>
                    <a:p>
                      <a:pPr algn="ctr"/>
                      <a:r>
                        <a:rPr lang="en-GB" sz="1200" dirty="0">
                          <a:effectLst/>
                          <a:latin typeface="Comic Sans MS" panose="030F0702030302020204" pitchFamily="66" charset="0"/>
                          <a:ea typeface="Calibri" panose="020F0502020204030204" pitchFamily="34" charset="0"/>
                          <a:cs typeface="Times New Roman" panose="02020603050405020304" pitchFamily="18" charset="0"/>
                        </a:rPr>
                        <a:t>From Tuesday 13</a:t>
                      </a:r>
                      <a:r>
                        <a:rPr lang="en-GB" sz="1200" baseline="30000" dirty="0">
                          <a:effectLst/>
                          <a:latin typeface="Comic Sans MS" panose="030F0702030302020204" pitchFamily="66" charset="0"/>
                          <a:ea typeface="Calibri" panose="020F0502020204030204" pitchFamily="34" charset="0"/>
                          <a:cs typeface="Times New Roman" panose="02020603050405020304" pitchFamily="18" charset="0"/>
                        </a:rPr>
                        <a:t>th</a:t>
                      </a:r>
                      <a:r>
                        <a:rPr lang="en-GB" sz="1200" dirty="0">
                          <a:effectLst/>
                          <a:latin typeface="Comic Sans MS" panose="030F0702030302020204" pitchFamily="66" charset="0"/>
                          <a:ea typeface="Calibri" panose="020F0502020204030204" pitchFamily="34" charset="0"/>
                          <a:cs typeface="Times New Roman" panose="02020603050405020304" pitchFamily="18" charset="0"/>
                        </a:rPr>
                        <a:t> September 2022</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u="sng" dirty="0">
                          <a:effectLst/>
                          <a:latin typeface="Comic Sans MS" panose="030F0702030302020204" pitchFamily="66" charset="0"/>
                          <a:ea typeface="Calibri" panose="020F0502020204030204" pitchFamily="34" charset="0"/>
                          <a:cs typeface="Times New Roman" panose="02020603050405020304" pitchFamily="18" charset="0"/>
                        </a:rPr>
                        <a:t>Children will stay all day.</a:t>
                      </a:r>
                      <a:r>
                        <a:rPr lang="en-GB" sz="1200" dirty="0">
                          <a:effectLst/>
                          <a:latin typeface="Comic Sans MS" panose="030F0702030302020204" pitchFamily="66" charset="0"/>
                          <a:ea typeface="Calibri" panose="020F0502020204030204" pitchFamily="34" charset="0"/>
                          <a:cs typeface="Times New Roman" panose="02020603050405020304" pitchFamily="18" charset="0"/>
                        </a:rPr>
                        <a:t> Children will be dropped off &amp; collected at Reception Gate.</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effectLst/>
                          <a:latin typeface="Comic Sans MS" panose="030F0702030302020204" pitchFamily="66" charset="0"/>
                          <a:ea typeface="Calibri" panose="020F0502020204030204" pitchFamily="34" charset="0"/>
                          <a:cs typeface="Times New Roman" panose="02020603050405020304" pitchFamily="18" charset="0"/>
                        </a:rPr>
                        <a:t>8.45am – 3.20pm</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ct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075057939"/>
                  </a:ext>
                </a:extLst>
              </a:tr>
            </a:tbl>
          </a:graphicData>
        </a:graphic>
      </p:graphicFrame>
    </p:spTree>
    <p:extLst>
      <p:ext uri="{BB962C8B-B14F-4D97-AF65-F5344CB8AC3E}">
        <p14:creationId xmlns:p14="http://schemas.microsoft.com/office/powerpoint/2010/main" val="102000294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51520" y="1163180"/>
            <a:ext cx="8784976" cy="4683975"/>
          </a:xfrm>
        </p:spPr>
        <p:txBody>
          <a:bodyPr>
            <a:normAutofit/>
          </a:bodyPr>
          <a:lstStyle/>
          <a:p>
            <a:pPr marL="109728" indent="0">
              <a:buNone/>
            </a:pPr>
            <a:r>
              <a:rPr lang="en-GB" sz="2400" u="sng" dirty="0">
                <a:latin typeface="Comic Sans MS" panose="030F0702030302020204" pitchFamily="66" charset="0"/>
              </a:rPr>
              <a:t>8.45am-3:20pm</a:t>
            </a:r>
          </a:p>
          <a:p>
            <a:pPr marL="109728" indent="0">
              <a:buNone/>
            </a:pPr>
            <a:endParaRPr lang="en-GB" sz="2400" u="sng" dirty="0">
              <a:latin typeface="Comic Sans MS" panose="030F0702030302020204" pitchFamily="66" charset="0"/>
            </a:endParaRPr>
          </a:p>
          <a:p>
            <a:r>
              <a:rPr lang="en-GB" sz="2400" dirty="0">
                <a:latin typeface="Comic Sans MS" panose="030F0702030302020204" pitchFamily="66" charset="0"/>
              </a:rPr>
              <a:t>Registration &amp; Assembly</a:t>
            </a:r>
          </a:p>
          <a:p>
            <a:r>
              <a:rPr lang="en-GB" sz="2400" dirty="0">
                <a:solidFill>
                  <a:srgbClr val="00B050"/>
                </a:solidFill>
                <a:latin typeface="Comic Sans MS" panose="030F0702030302020204" pitchFamily="66" charset="0"/>
              </a:rPr>
              <a:t>Carpet Session – Phonics </a:t>
            </a:r>
          </a:p>
          <a:p>
            <a:r>
              <a:rPr lang="en-GB" sz="2400" dirty="0">
                <a:solidFill>
                  <a:srgbClr val="0070C0"/>
                </a:solidFill>
                <a:latin typeface="Comic Sans MS" panose="030F0702030302020204" pitchFamily="66" charset="0"/>
              </a:rPr>
              <a:t>Busy Time/ adult focus activity (reading based)</a:t>
            </a:r>
          </a:p>
          <a:p>
            <a:r>
              <a:rPr lang="en-GB" sz="2400" dirty="0">
                <a:solidFill>
                  <a:srgbClr val="00B050"/>
                </a:solidFill>
                <a:latin typeface="Comic Sans MS" panose="030F0702030302020204" pitchFamily="66" charset="0"/>
              </a:rPr>
              <a:t>Carpet Session – Maths Meeting (looking at the date/weather/new maths skills) &amp; Maths Carpet Session</a:t>
            </a:r>
          </a:p>
          <a:p>
            <a:r>
              <a:rPr lang="en-GB" sz="2400" dirty="0">
                <a:solidFill>
                  <a:srgbClr val="0070C0"/>
                </a:solidFill>
                <a:latin typeface="Comic Sans MS" panose="030F0702030302020204" pitchFamily="66" charset="0"/>
              </a:rPr>
              <a:t>Busy Time/ adult focus activity (maths based)</a:t>
            </a:r>
          </a:p>
          <a:p>
            <a:r>
              <a:rPr lang="en-GB" sz="2400" dirty="0">
                <a:latin typeface="Comic Sans MS" panose="030F0702030302020204" pitchFamily="66" charset="0"/>
              </a:rPr>
              <a:t>Lunch</a:t>
            </a:r>
          </a:p>
          <a:p>
            <a:r>
              <a:rPr lang="en-GB" sz="2400" dirty="0">
                <a:solidFill>
                  <a:srgbClr val="0070C0"/>
                </a:solidFill>
                <a:latin typeface="Comic Sans MS" panose="030F0702030302020204" pitchFamily="66" charset="0"/>
              </a:rPr>
              <a:t>Topic and Busy Time/adult focus activity</a:t>
            </a:r>
          </a:p>
          <a:p>
            <a:r>
              <a:rPr lang="en-GB" sz="2400" dirty="0">
                <a:latin typeface="Comic Sans MS" panose="030F0702030302020204" pitchFamily="66" charset="0"/>
              </a:rPr>
              <a:t>Story/Rhyme Time</a:t>
            </a:r>
          </a:p>
        </p:txBody>
      </p:sp>
      <p:sp>
        <p:nvSpPr>
          <p:cNvPr id="3" name="Title 2"/>
          <p:cNvSpPr>
            <a:spLocks noGrp="1"/>
          </p:cNvSpPr>
          <p:nvPr>
            <p:ph type="title"/>
          </p:nvPr>
        </p:nvSpPr>
        <p:spPr>
          <a:xfrm>
            <a:off x="457200" y="222214"/>
            <a:ext cx="8229600" cy="940966"/>
          </a:xfrm>
        </p:spPr>
        <p:txBody>
          <a:bodyPr/>
          <a:lstStyle/>
          <a:p>
            <a:r>
              <a:rPr lang="en-GB" dirty="0">
                <a:latin typeface="Comic Sans MS" panose="030F0702030302020204" pitchFamily="66" charset="0"/>
              </a:rPr>
              <a:t>A Typical School Day</a:t>
            </a:r>
          </a:p>
        </p:txBody>
      </p:sp>
      <p:pic>
        <p:nvPicPr>
          <p:cNvPr id="4" name="Picture 3">
            <a:extLst>
              <a:ext uri="{FF2B5EF4-FFF2-40B4-BE49-F238E27FC236}">
                <a16:creationId xmlns:a16="http://schemas.microsoft.com/office/drawing/2014/main" id="{2425A35C-B5FD-45D9-989D-8AF10D627859}"/>
              </a:ext>
            </a:extLst>
          </p:cNvPr>
          <p:cNvPicPr>
            <a:picLocks noChangeAspect="1"/>
          </p:cNvPicPr>
          <p:nvPr/>
        </p:nvPicPr>
        <p:blipFill>
          <a:blip r:embed="rId3"/>
          <a:stretch>
            <a:fillRect/>
          </a:stretch>
        </p:blipFill>
        <p:spPr>
          <a:xfrm>
            <a:off x="6995365" y="846138"/>
            <a:ext cx="1698590" cy="1481328"/>
          </a:xfrm>
          <a:prstGeom prst="rect">
            <a:avLst/>
          </a:prstGeom>
        </p:spPr>
      </p:pic>
    </p:spTree>
    <p:extLst>
      <p:ext uri="{BB962C8B-B14F-4D97-AF65-F5344CB8AC3E}">
        <p14:creationId xmlns:p14="http://schemas.microsoft.com/office/powerpoint/2010/main" val="151667830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E063F08A-EBF1-4909-86A2-9C0142318139}"/>
              </a:ext>
            </a:extLst>
          </p:cNvPr>
          <p:cNvSpPr>
            <a:spLocks noGrp="1"/>
          </p:cNvSpPr>
          <p:nvPr>
            <p:ph type="title"/>
          </p:nvPr>
        </p:nvSpPr>
        <p:spPr>
          <a:xfrm>
            <a:off x="457199" y="144381"/>
            <a:ext cx="8229600" cy="836347"/>
          </a:xfrm>
        </p:spPr>
        <p:txBody>
          <a:bodyPr>
            <a:normAutofit fontScale="90000"/>
          </a:bodyPr>
          <a:lstStyle/>
          <a:p>
            <a:pPr algn="ctr"/>
            <a:r>
              <a:rPr lang="en-GB" sz="6000" dirty="0">
                <a:latin typeface="Comic Sans MS" panose="030F0702030302020204" pitchFamily="66" charset="0"/>
              </a:rPr>
              <a:t>Lunch</a:t>
            </a:r>
          </a:p>
        </p:txBody>
      </p:sp>
      <p:sp>
        <p:nvSpPr>
          <p:cNvPr id="4" name="TextBox 3">
            <a:extLst>
              <a:ext uri="{FF2B5EF4-FFF2-40B4-BE49-F238E27FC236}">
                <a16:creationId xmlns:a16="http://schemas.microsoft.com/office/drawing/2014/main" id="{9D97D3D2-2F3E-4A5F-8947-BC52950FC483}"/>
              </a:ext>
            </a:extLst>
          </p:cNvPr>
          <p:cNvSpPr txBox="1"/>
          <p:nvPr/>
        </p:nvSpPr>
        <p:spPr>
          <a:xfrm flipH="1">
            <a:off x="220030" y="993311"/>
            <a:ext cx="8735885" cy="2246769"/>
          </a:xfrm>
          <a:prstGeom prst="rect">
            <a:avLst/>
          </a:prstGeom>
          <a:noFill/>
        </p:spPr>
        <p:txBody>
          <a:bodyPr wrap="square" rtlCol="0">
            <a:spAutoFit/>
          </a:bodyPr>
          <a:lstStyle/>
          <a:p>
            <a:r>
              <a:rPr lang="en-GB" sz="2000" dirty="0">
                <a:solidFill>
                  <a:srgbClr val="002060"/>
                </a:solidFill>
                <a:latin typeface="Comic Sans MS" panose="030F0702030302020204" pitchFamily="66" charset="0"/>
              </a:rPr>
              <a:t>Every child in Reception, Year 1 and Year 2 is entitled to a free school meal. </a:t>
            </a:r>
          </a:p>
          <a:p>
            <a:endParaRPr lang="en-GB" sz="2000" dirty="0">
              <a:solidFill>
                <a:srgbClr val="002060"/>
              </a:solidFill>
              <a:latin typeface="Comic Sans MS" panose="030F0702030302020204" pitchFamily="66" charset="0"/>
            </a:endParaRPr>
          </a:p>
          <a:p>
            <a:r>
              <a:rPr lang="en-GB" sz="2000" dirty="0">
                <a:solidFill>
                  <a:srgbClr val="002060"/>
                </a:solidFill>
                <a:latin typeface="Comic Sans MS" panose="030F0702030302020204" pitchFamily="66" charset="0"/>
              </a:rPr>
              <a:t>All of the children in Reception will be having a school meal.</a:t>
            </a:r>
          </a:p>
          <a:p>
            <a:endParaRPr lang="en-GB" sz="2000" dirty="0">
              <a:solidFill>
                <a:srgbClr val="002060"/>
              </a:solidFill>
              <a:latin typeface="Comic Sans MS" panose="030F0702030302020204" pitchFamily="66" charset="0"/>
            </a:endParaRPr>
          </a:p>
          <a:p>
            <a:r>
              <a:rPr lang="en-GB" sz="2000" dirty="0">
                <a:solidFill>
                  <a:srgbClr val="002060"/>
                </a:solidFill>
                <a:latin typeface="Comic Sans MS" panose="030F0702030302020204" pitchFamily="66" charset="0"/>
              </a:rPr>
              <a:t>This is a great opportunity for the children to try new food and develop their fine motor skills using cutlery.</a:t>
            </a:r>
          </a:p>
        </p:txBody>
      </p:sp>
      <p:pic>
        <p:nvPicPr>
          <p:cNvPr id="5" name="Picture 4">
            <a:extLst>
              <a:ext uri="{FF2B5EF4-FFF2-40B4-BE49-F238E27FC236}">
                <a16:creationId xmlns:a16="http://schemas.microsoft.com/office/drawing/2014/main" id="{CC847A48-CE1A-40B7-8BF7-AD555AC1E6A7}"/>
              </a:ext>
            </a:extLst>
          </p:cNvPr>
          <p:cNvPicPr>
            <a:picLocks noChangeAspect="1"/>
          </p:cNvPicPr>
          <p:nvPr/>
        </p:nvPicPr>
        <p:blipFill>
          <a:blip r:embed="rId2"/>
          <a:stretch>
            <a:fillRect/>
          </a:stretch>
        </p:blipFill>
        <p:spPr>
          <a:xfrm>
            <a:off x="7067633" y="3378908"/>
            <a:ext cx="1866553" cy="1240248"/>
          </a:xfrm>
          <a:prstGeom prst="rect">
            <a:avLst/>
          </a:prstGeom>
        </p:spPr>
      </p:pic>
      <p:sp>
        <p:nvSpPr>
          <p:cNvPr id="6" name="TextBox 5">
            <a:extLst>
              <a:ext uri="{FF2B5EF4-FFF2-40B4-BE49-F238E27FC236}">
                <a16:creationId xmlns:a16="http://schemas.microsoft.com/office/drawing/2014/main" id="{7BA2394B-A281-4A20-BC03-F78400F8774B}"/>
              </a:ext>
            </a:extLst>
          </p:cNvPr>
          <p:cNvSpPr txBox="1"/>
          <p:nvPr/>
        </p:nvSpPr>
        <p:spPr>
          <a:xfrm>
            <a:off x="209814" y="3252663"/>
            <a:ext cx="6695814" cy="2585323"/>
          </a:xfrm>
          <a:prstGeom prst="rect">
            <a:avLst/>
          </a:prstGeom>
          <a:noFill/>
        </p:spPr>
        <p:txBody>
          <a:bodyPr wrap="square">
            <a:spAutoFit/>
          </a:bodyPr>
          <a:lstStyle/>
          <a:p>
            <a:r>
              <a:rPr lang="en-GB" dirty="0">
                <a:solidFill>
                  <a:srgbClr val="00B050"/>
                </a:solidFill>
                <a:latin typeface="Comic Sans MS" panose="030F0702030302020204" pitchFamily="66" charset="0"/>
              </a:rPr>
              <a:t>All children in Reception will receive a FREE PIECE OF FRUIT/HEALTHY SNACK during the day. </a:t>
            </a:r>
          </a:p>
          <a:p>
            <a:endParaRPr lang="en-GB" dirty="0">
              <a:solidFill>
                <a:srgbClr val="00B050"/>
              </a:solidFill>
              <a:latin typeface="Comic Sans MS" panose="030F0702030302020204" pitchFamily="66" charset="0"/>
            </a:endParaRPr>
          </a:p>
          <a:p>
            <a:r>
              <a:rPr lang="en-GB" dirty="0">
                <a:solidFill>
                  <a:srgbClr val="00B050"/>
                </a:solidFill>
                <a:latin typeface="Comic Sans MS" panose="030F0702030302020204" pitchFamily="66" charset="0"/>
              </a:rPr>
              <a:t>The children are also entitled to a free carton of milk each day, until the age of 5 years. However, you must complete a milk form to receive this.</a:t>
            </a:r>
          </a:p>
          <a:p>
            <a:endParaRPr lang="en-GB" dirty="0">
              <a:solidFill>
                <a:srgbClr val="00B050"/>
              </a:solidFill>
              <a:latin typeface="Comic Sans MS" panose="030F0702030302020204" pitchFamily="66" charset="0"/>
            </a:endParaRPr>
          </a:p>
          <a:p>
            <a:r>
              <a:rPr lang="en-GB" dirty="0">
                <a:solidFill>
                  <a:srgbClr val="00B050"/>
                </a:solidFill>
                <a:latin typeface="Comic Sans MS" panose="030F0702030302020204" pitchFamily="66" charset="0"/>
              </a:rPr>
              <a:t>Please provide a clearly named water bottle for your child to have access to at all times.</a:t>
            </a:r>
          </a:p>
        </p:txBody>
      </p:sp>
    </p:spTree>
    <p:extLst>
      <p:ext uri="{BB962C8B-B14F-4D97-AF65-F5344CB8AC3E}">
        <p14:creationId xmlns:p14="http://schemas.microsoft.com/office/powerpoint/2010/main" val="127177675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196752"/>
            <a:ext cx="8435280" cy="4972008"/>
          </a:xfrm>
        </p:spPr>
        <p:txBody>
          <a:bodyPr>
            <a:normAutofit fontScale="85000" lnSpcReduction="20000"/>
          </a:bodyPr>
          <a:lstStyle/>
          <a:p>
            <a:r>
              <a:rPr lang="en-GB" sz="2600" dirty="0">
                <a:latin typeface="Comic Sans MS" panose="030F0702030302020204" pitchFamily="66" charset="0"/>
              </a:rPr>
              <a:t>They will need:</a:t>
            </a:r>
          </a:p>
          <a:p>
            <a:pPr lvl="1"/>
            <a:r>
              <a:rPr lang="en-GB" sz="1900" dirty="0">
                <a:latin typeface="Comic Sans MS" panose="030F0702030302020204" pitchFamily="66" charset="0"/>
              </a:rPr>
              <a:t>Navy Blue Trousers</a:t>
            </a:r>
          </a:p>
          <a:p>
            <a:pPr lvl="1"/>
            <a:r>
              <a:rPr lang="en-GB" sz="1900" dirty="0">
                <a:latin typeface="Comic Sans MS" panose="030F0702030302020204" pitchFamily="66" charset="0"/>
              </a:rPr>
              <a:t>Kilt* / Dress / Blue Gingham Summer Dress (for girls)</a:t>
            </a:r>
          </a:p>
          <a:p>
            <a:pPr lvl="1"/>
            <a:r>
              <a:rPr lang="en-GB" sz="1900" dirty="0">
                <a:latin typeface="Comic Sans MS" panose="030F0702030302020204" pitchFamily="66" charset="0"/>
              </a:rPr>
              <a:t>Navy Jumper/Cardigan* with School Logo</a:t>
            </a:r>
          </a:p>
          <a:p>
            <a:pPr lvl="1"/>
            <a:r>
              <a:rPr lang="en-GB" sz="1900" dirty="0">
                <a:latin typeface="Comic Sans MS" panose="030F0702030302020204" pitchFamily="66" charset="0"/>
              </a:rPr>
              <a:t>White Polo Shirt</a:t>
            </a:r>
          </a:p>
          <a:p>
            <a:pPr lvl="1"/>
            <a:r>
              <a:rPr lang="en-GB" sz="1900" dirty="0">
                <a:latin typeface="Comic Sans MS" panose="030F0702030302020204" pitchFamily="66" charset="0"/>
              </a:rPr>
              <a:t>White or Navy Socks or Tights</a:t>
            </a:r>
          </a:p>
          <a:p>
            <a:pPr lvl="1"/>
            <a:r>
              <a:rPr lang="en-GB" sz="1900" dirty="0">
                <a:latin typeface="Comic Sans MS" panose="030F0702030302020204" pitchFamily="66" charset="0"/>
              </a:rPr>
              <a:t>Black shoes</a:t>
            </a:r>
          </a:p>
          <a:p>
            <a:pPr marL="393192" lvl="1" indent="0">
              <a:buNone/>
            </a:pPr>
            <a:endParaRPr lang="en-GB" sz="2600" dirty="0">
              <a:latin typeface="Comic Sans MS" panose="030F0702030302020204" pitchFamily="66" charset="0"/>
            </a:endParaRPr>
          </a:p>
          <a:p>
            <a:pPr marL="393192" lvl="1" indent="0">
              <a:buNone/>
            </a:pPr>
            <a:r>
              <a:rPr lang="en-GB" sz="2600" dirty="0">
                <a:latin typeface="Comic Sans MS" panose="030F0702030302020204" pitchFamily="66" charset="0"/>
              </a:rPr>
              <a:t>The items with a logo on are available from  </a:t>
            </a:r>
            <a:r>
              <a:rPr lang="en-GB" sz="2600" i="1" u="sng" dirty="0">
                <a:solidFill>
                  <a:srgbClr val="0070C0"/>
                </a:solidFill>
                <a:latin typeface="Comic Sans MS" panose="030F0702030302020204" pitchFamily="66" charset="0"/>
              </a:rPr>
              <a:t>yourschooluniform.com</a:t>
            </a:r>
          </a:p>
          <a:p>
            <a:pPr lvl="1">
              <a:buFont typeface="Arial" charset="0"/>
              <a:buChar char="•"/>
            </a:pPr>
            <a:endParaRPr lang="en-GB" sz="2600" dirty="0">
              <a:latin typeface="Comic Sans MS" panose="030F0702030302020204" pitchFamily="66" charset="0"/>
            </a:endParaRPr>
          </a:p>
          <a:p>
            <a:pPr marL="393192" lvl="1" indent="0">
              <a:buNone/>
            </a:pPr>
            <a:r>
              <a:rPr lang="en-GB" sz="2600" b="1" dirty="0">
                <a:latin typeface="Comic Sans MS" panose="030F0702030302020204" pitchFamily="66" charset="0"/>
              </a:rPr>
              <a:t>*Please buy a book bag and PE kit according to the house team colour your child has been allocated.</a:t>
            </a:r>
          </a:p>
          <a:p>
            <a:pPr>
              <a:buNone/>
            </a:pPr>
            <a:endParaRPr lang="en-GB" sz="1900" b="1" dirty="0">
              <a:latin typeface="Comic Sans MS" panose="030F0702030302020204" pitchFamily="66" charset="0"/>
            </a:endParaRPr>
          </a:p>
          <a:p>
            <a:r>
              <a:rPr lang="en-GB" sz="2600" dirty="0">
                <a:latin typeface="Comic Sans MS" panose="030F0702030302020204" pitchFamily="66" charset="0"/>
              </a:rPr>
              <a:t>You will be informed in September which day is PE day.</a:t>
            </a:r>
          </a:p>
          <a:p>
            <a:pPr marL="109728" indent="0">
              <a:buNone/>
            </a:pPr>
            <a:r>
              <a:rPr lang="en-GB" sz="2600" dirty="0">
                <a:latin typeface="Comic Sans MS" panose="030F0702030302020204" pitchFamily="66" charset="0"/>
              </a:rPr>
              <a:t> </a:t>
            </a:r>
          </a:p>
          <a:p>
            <a:pPr>
              <a:buFont typeface="Wingdings" panose="05000000000000000000" pitchFamily="2" charset="2"/>
              <a:buChar char="Ø"/>
            </a:pPr>
            <a:r>
              <a:rPr lang="en-GB" sz="2600" dirty="0">
                <a:latin typeface="Comic Sans MS" panose="030F0702030302020204" pitchFamily="66" charset="0"/>
              </a:rPr>
              <a:t>Please ensure </a:t>
            </a:r>
            <a:r>
              <a:rPr lang="en-GB" sz="2600" b="1" dirty="0">
                <a:latin typeface="Comic Sans MS" panose="030F0702030302020204" pitchFamily="66" charset="0"/>
              </a:rPr>
              <a:t>all</a:t>
            </a:r>
            <a:r>
              <a:rPr lang="en-GB" sz="2600" dirty="0">
                <a:latin typeface="Comic Sans MS" panose="030F0702030302020204" pitchFamily="66" charset="0"/>
              </a:rPr>
              <a:t> items of clothing are named.</a:t>
            </a:r>
          </a:p>
          <a:p>
            <a:pPr marL="109728" indent="0">
              <a:buNone/>
            </a:pPr>
            <a:endParaRPr lang="en-GB" dirty="0"/>
          </a:p>
        </p:txBody>
      </p:sp>
      <p:sp>
        <p:nvSpPr>
          <p:cNvPr id="3" name="Title 2"/>
          <p:cNvSpPr>
            <a:spLocks noGrp="1"/>
          </p:cNvSpPr>
          <p:nvPr>
            <p:ph type="title"/>
          </p:nvPr>
        </p:nvSpPr>
        <p:spPr/>
        <p:txBody>
          <a:bodyPr>
            <a:normAutofit/>
          </a:bodyPr>
          <a:lstStyle/>
          <a:p>
            <a:r>
              <a:rPr lang="en-GB" sz="6000" dirty="0">
                <a:latin typeface="Comic Sans MS" panose="030F0702030302020204" pitchFamily="66" charset="0"/>
              </a:rPr>
              <a:t>School Uniform</a:t>
            </a:r>
          </a:p>
        </p:txBody>
      </p:sp>
    </p:spTree>
    <p:extLst>
      <p:ext uri="{BB962C8B-B14F-4D97-AF65-F5344CB8AC3E}">
        <p14:creationId xmlns:p14="http://schemas.microsoft.com/office/powerpoint/2010/main" val="332193259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432422D3-88ED-456E-B225-6FCB2431D5EE}"/>
              </a:ext>
            </a:extLst>
          </p:cNvPr>
          <p:cNvSpPr/>
          <p:nvPr/>
        </p:nvSpPr>
        <p:spPr>
          <a:xfrm>
            <a:off x="2915816" y="332656"/>
            <a:ext cx="3865161" cy="369332"/>
          </a:xfrm>
          <a:prstGeom prst="rect">
            <a:avLst/>
          </a:prstGeom>
        </p:spPr>
        <p:txBody>
          <a:bodyPr wrap="none">
            <a:spAutoFit/>
          </a:bodyPr>
          <a:lstStyle/>
          <a:p>
            <a:r>
              <a:rPr lang="en-GB" dirty="0">
                <a:hlinkClick r:id="rId2"/>
              </a:rPr>
              <a:t>https://yourschooluniform.com/</a:t>
            </a:r>
            <a:endParaRPr lang="en-GB" dirty="0"/>
          </a:p>
        </p:txBody>
      </p:sp>
      <p:pic>
        <p:nvPicPr>
          <p:cNvPr id="7" name="Picture 6">
            <a:extLst>
              <a:ext uri="{FF2B5EF4-FFF2-40B4-BE49-F238E27FC236}">
                <a16:creationId xmlns:a16="http://schemas.microsoft.com/office/drawing/2014/main" id="{D70468AE-449E-4941-A456-FFA924F0586B}"/>
              </a:ext>
            </a:extLst>
          </p:cNvPr>
          <p:cNvPicPr>
            <a:picLocks noChangeAspect="1"/>
          </p:cNvPicPr>
          <p:nvPr/>
        </p:nvPicPr>
        <p:blipFill rotWithShape="1">
          <a:blip r:embed="rId3"/>
          <a:srcRect l="12200" t="17785" r="13776" b="3778"/>
          <a:stretch/>
        </p:blipFill>
        <p:spPr>
          <a:xfrm>
            <a:off x="1464020" y="1052736"/>
            <a:ext cx="6768752" cy="4032448"/>
          </a:xfrm>
          <a:prstGeom prst="rect">
            <a:avLst/>
          </a:prstGeom>
        </p:spPr>
      </p:pic>
      <p:sp>
        <p:nvSpPr>
          <p:cNvPr id="8" name="TextBox 7">
            <a:extLst>
              <a:ext uri="{FF2B5EF4-FFF2-40B4-BE49-F238E27FC236}">
                <a16:creationId xmlns:a16="http://schemas.microsoft.com/office/drawing/2014/main" id="{A3A72DC5-7DE6-481D-B034-DB8624ABAF65}"/>
              </a:ext>
            </a:extLst>
          </p:cNvPr>
          <p:cNvSpPr txBox="1"/>
          <p:nvPr/>
        </p:nvSpPr>
        <p:spPr>
          <a:xfrm>
            <a:off x="215516" y="5229200"/>
            <a:ext cx="8712968" cy="646331"/>
          </a:xfrm>
          <a:prstGeom prst="rect">
            <a:avLst/>
          </a:prstGeom>
          <a:noFill/>
        </p:spPr>
        <p:txBody>
          <a:bodyPr wrap="square" rtlCol="0">
            <a:spAutoFit/>
          </a:bodyPr>
          <a:lstStyle/>
          <a:p>
            <a:pPr algn="ctr"/>
            <a:r>
              <a:rPr lang="en-GB" dirty="0">
                <a:latin typeface="Comic Sans MS" panose="030F0702030302020204" pitchFamily="66" charset="0"/>
              </a:rPr>
              <a:t>Please order ASAP in order to receive it before September and ensure that it is delivered to your home address and not the school. </a:t>
            </a:r>
          </a:p>
        </p:txBody>
      </p:sp>
    </p:spTree>
    <p:extLst>
      <p:ext uri="{BB962C8B-B14F-4D97-AF65-F5344CB8AC3E}">
        <p14:creationId xmlns:p14="http://schemas.microsoft.com/office/powerpoint/2010/main" val="334972698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73741AA-6B48-4926-ACD5-420AE30007B9}"/>
              </a:ext>
            </a:extLst>
          </p:cNvPr>
          <p:cNvSpPr>
            <a:spLocks noGrp="1"/>
          </p:cNvSpPr>
          <p:nvPr>
            <p:ph idx="1"/>
          </p:nvPr>
        </p:nvSpPr>
        <p:spPr/>
        <p:txBody>
          <a:bodyPr>
            <a:normAutofit/>
          </a:bodyPr>
          <a:lstStyle/>
          <a:p>
            <a:pPr marL="109728" indent="0">
              <a:buNone/>
            </a:pPr>
            <a:r>
              <a:rPr lang="en-GB" sz="2000" dirty="0">
                <a:latin typeface="Comic Sans MS" panose="030F0702030302020204" pitchFamily="66" charset="0"/>
              </a:rPr>
              <a:t>Staff need to be aware of your child’s medical background, in particular any allergies (e.g. bee stings, dairy food), any dietary restrictions (e.g. vegetarian or Halal) and any medical conditions that are important for us to know (e.g. asthma or eczema).</a:t>
            </a:r>
          </a:p>
          <a:p>
            <a:pPr marL="109728" indent="0">
              <a:buNone/>
            </a:pPr>
            <a:endParaRPr lang="en-GB" sz="2000" dirty="0">
              <a:latin typeface="Comic Sans MS" panose="030F0702030302020204" pitchFamily="66" charset="0"/>
            </a:endParaRPr>
          </a:p>
          <a:p>
            <a:pPr marL="109728" indent="0">
              <a:buNone/>
            </a:pPr>
            <a:r>
              <a:rPr lang="en-GB" sz="2000" dirty="0">
                <a:latin typeface="Comic Sans MS" panose="030F0702030302020204" pitchFamily="66" charset="0"/>
              </a:rPr>
              <a:t>Children can suddenly become ill and therefore it is important that we know we can contact you or another adult relative/friend at all times. Please ensure that the school is kept up to date with your contact details. If your child is unable to attend school due to illness, please telephone the school office to let us know.</a:t>
            </a:r>
          </a:p>
          <a:p>
            <a:pPr marL="109728" indent="0">
              <a:buNone/>
            </a:pPr>
            <a:endParaRPr lang="en-GB" dirty="0"/>
          </a:p>
        </p:txBody>
      </p:sp>
      <p:sp>
        <p:nvSpPr>
          <p:cNvPr id="3" name="Title 2">
            <a:extLst>
              <a:ext uri="{FF2B5EF4-FFF2-40B4-BE49-F238E27FC236}">
                <a16:creationId xmlns:a16="http://schemas.microsoft.com/office/drawing/2014/main" id="{65DAE6D8-99F2-4AFD-BA95-C09B9AF65B82}"/>
              </a:ext>
            </a:extLst>
          </p:cNvPr>
          <p:cNvSpPr>
            <a:spLocks noGrp="1"/>
          </p:cNvSpPr>
          <p:nvPr>
            <p:ph type="title"/>
          </p:nvPr>
        </p:nvSpPr>
        <p:spPr/>
        <p:txBody>
          <a:bodyPr/>
          <a:lstStyle/>
          <a:p>
            <a:pPr algn="ctr"/>
            <a:r>
              <a:rPr lang="en-GB" dirty="0">
                <a:latin typeface="Comic Sans MS" panose="030F0702030302020204" pitchFamily="66" charset="0"/>
              </a:rPr>
              <a:t>Health</a:t>
            </a:r>
          </a:p>
        </p:txBody>
      </p:sp>
      <p:sp>
        <p:nvSpPr>
          <p:cNvPr id="5" name="TextBox 4">
            <a:extLst>
              <a:ext uri="{FF2B5EF4-FFF2-40B4-BE49-F238E27FC236}">
                <a16:creationId xmlns:a16="http://schemas.microsoft.com/office/drawing/2014/main" id="{E90691AD-67F0-4A7E-8D31-E6CFAF5B7462}"/>
              </a:ext>
            </a:extLst>
          </p:cNvPr>
          <p:cNvSpPr txBox="1"/>
          <p:nvPr/>
        </p:nvSpPr>
        <p:spPr>
          <a:xfrm>
            <a:off x="2278856" y="3258621"/>
            <a:ext cx="4576762" cy="369332"/>
          </a:xfrm>
          <a:prstGeom prst="rect">
            <a:avLst/>
          </a:prstGeom>
          <a:noFill/>
        </p:spPr>
        <p:txBody>
          <a:bodyPr wrap="square">
            <a:spAutoFit/>
          </a:bodyPr>
          <a:lstStyle/>
          <a:p>
            <a:endParaRPr lang="en-GB" dirty="0"/>
          </a:p>
        </p:txBody>
      </p:sp>
    </p:spTree>
    <p:extLst>
      <p:ext uri="{BB962C8B-B14F-4D97-AF65-F5344CB8AC3E}">
        <p14:creationId xmlns:p14="http://schemas.microsoft.com/office/powerpoint/2010/main" val="312979694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C8D3CDE9-A230-4019-83ED-27C23396BE92}"/>
              </a:ext>
            </a:extLst>
          </p:cNvPr>
          <p:cNvSpPr>
            <a:spLocks noGrp="1"/>
          </p:cNvSpPr>
          <p:nvPr>
            <p:ph idx="1"/>
          </p:nvPr>
        </p:nvSpPr>
        <p:spPr>
          <a:xfrm>
            <a:off x="457200" y="2140257"/>
            <a:ext cx="8229600" cy="3603856"/>
          </a:xfrm>
        </p:spPr>
        <p:txBody>
          <a:bodyPr/>
          <a:lstStyle/>
          <a:p>
            <a:pPr marL="109728" indent="0">
              <a:buNone/>
            </a:pPr>
            <a:r>
              <a:rPr lang="en-GB" sz="2000" dirty="0">
                <a:latin typeface="Comic Sans MS" panose="030F0702030302020204" pitchFamily="66" charset="0"/>
              </a:rPr>
              <a:t>The Early Years Foundation Stage covers the first stage of a child’s care from birth to five years old. It sets the standards to ensure that all children learn and develop, as well as keeping them healthy and safe.   </a:t>
            </a:r>
          </a:p>
          <a:p>
            <a:pPr marL="109728" indent="0">
              <a:buNone/>
            </a:pPr>
            <a:endParaRPr lang="en-GB" sz="2000" dirty="0">
              <a:latin typeface="Comic Sans MS" panose="030F0702030302020204" pitchFamily="66" charset="0"/>
            </a:endParaRPr>
          </a:p>
          <a:p>
            <a:pPr marL="109728" indent="0">
              <a:buNone/>
            </a:pPr>
            <a:r>
              <a:rPr lang="en-GB" sz="2000" dirty="0">
                <a:latin typeface="Comic Sans MS" panose="030F0702030302020204" pitchFamily="66" charset="0"/>
              </a:rPr>
              <a:t>All schools and Ofsted registered early years providers in England must follow the EYFS. </a:t>
            </a:r>
          </a:p>
          <a:p>
            <a:pPr marL="109728" indent="0">
              <a:buNone/>
            </a:pPr>
            <a:endParaRPr lang="en-GB" dirty="0"/>
          </a:p>
        </p:txBody>
      </p:sp>
      <p:sp>
        <p:nvSpPr>
          <p:cNvPr id="3" name="Title 2">
            <a:extLst>
              <a:ext uri="{FF2B5EF4-FFF2-40B4-BE49-F238E27FC236}">
                <a16:creationId xmlns:a16="http://schemas.microsoft.com/office/drawing/2014/main" id="{5E2B1F73-653B-44C2-8325-5AE95E0F5F98}"/>
              </a:ext>
            </a:extLst>
          </p:cNvPr>
          <p:cNvSpPr>
            <a:spLocks noGrp="1"/>
          </p:cNvSpPr>
          <p:nvPr>
            <p:ph type="title"/>
          </p:nvPr>
        </p:nvSpPr>
        <p:spPr>
          <a:xfrm>
            <a:off x="457200" y="542387"/>
            <a:ext cx="8229600" cy="1143000"/>
          </a:xfrm>
        </p:spPr>
        <p:txBody>
          <a:bodyPr>
            <a:normAutofit fontScale="90000"/>
          </a:bodyPr>
          <a:lstStyle/>
          <a:p>
            <a:pPr algn="ctr"/>
            <a:r>
              <a:rPr lang="en-GB" sz="4000" dirty="0">
                <a:latin typeface="Comic Sans MS" panose="030F0702030302020204" pitchFamily="66" charset="0"/>
              </a:rPr>
              <a:t>As of September 2021, we have been following the new EYFS curriculum.</a:t>
            </a:r>
          </a:p>
        </p:txBody>
      </p:sp>
    </p:spTree>
    <p:extLst>
      <p:ext uri="{BB962C8B-B14F-4D97-AF65-F5344CB8AC3E}">
        <p14:creationId xmlns:p14="http://schemas.microsoft.com/office/powerpoint/2010/main" val="167373829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925B2CA3-B05C-4E25-BFAA-E2F4E6117A69}"/>
              </a:ext>
            </a:extLst>
          </p:cNvPr>
          <p:cNvSpPr>
            <a:spLocks noGrp="1"/>
          </p:cNvSpPr>
          <p:nvPr>
            <p:ph idx="1"/>
          </p:nvPr>
        </p:nvSpPr>
        <p:spPr>
          <a:xfrm>
            <a:off x="457200" y="332656"/>
            <a:ext cx="8229600" cy="6048672"/>
          </a:xfrm>
        </p:spPr>
        <p:txBody>
          <a:bodyPr>
            <a:normAutofit fontScale="62500" lnSpcReduction="20000"/>
          </a:bodyPr>
          <a:lstStyle/>
          <a:p>
            <a:r>
              <a:rPr lang="en-GB" dirty="0">
                <a:latin typeface="Comic Sans MS" panose="030F0702030302020204" pitchFamily="66" charset="0"/>
              </a:rPr>
              <a:t>Activities in our Reception classes are very carefully planned and organised in order to provide a range of learning experiences. </a:t>
            </a:r>
          </a:p>
          <a:p>
            <a:r>
              <a:rPr lang="en-GB" dirty="0">
                <a:latin typeface="Comic Sans MS" panose="030F0702030302020204" pitchFamily="66" charset="0"/>
              </a:rPr>
              <a:t>Individual records (LEARNING JOURNALS) are kept by staff to record the activities your child participates in and undertakes, as well as their progress in specific skills.</a:t>
            </a:r>
          </a:p>
          <a:p>
            <a:r>
              <a:rPr lang="en-GB" dirty="0">
                <a:latin typeface="Comic Sans MS" panose="030F0702030302020204" pitchFamily="66" charset="0"/>
              </a:rPr>
              <a:t>Planning for each (WEEK/HALF TERM) is carried out using a topic-based approach, following the children’s interests and responding to specific events. Our topics follow a 2 year cycle and include All About Me, People Who Help Us, What a Wonderful World, Ready Steady Cook etc.</a:t>
            </a:r>
          </a:p>
          <a:p>
            <a:r>
              <a:rPr lang="en-GB" dirty="0">
                <a:latin typeface="Comic Sans MS" panose="030F0702030302020204" pitchFamily="66" charset="0"/>
              </a:rPr>
              <a:t>There are 7 Areas of Learning in the Early Years Foundation Stage (EYFS), which activities are planned around:</a:t>
            </a:r>
          </a:p>
          <a:p>
            <a:endParaRPr lang="en-GB" dirty="0">
              <a:latin typeface="Comic Sans MS" panose="030F0702030302020204" pitchFamily="66" charset="0"/>
            </a:endParaRPr>
          </a:p>
          <a:p>
            <a:r>
              <a:rPr lang="en-GB" dirty="0">
                <a:solidFill>
                  <a:srgbClr val="FF0000"/>
                </a:solidFill>
                <a:latin typeface="Comic Sans MS" panose="030F0702030302020204" pitchFamily="66" charset="0"/>
              </a:rPr>
              <a:t>Communication and Language</a:t>
            </a:r>
          </a:p>
          <a:p>
            <a:r>
              <a:rPr lang="en-GB" dirty="0">
                <a:solidFill>
                  <a:srgbClr val="FFC000"/>
                </a:solidFill>
                <a:latin typeface="Comic Sans MS" panose="030F0702030302020204" pitchFamily="66" charset="0"/>
              </a:rPr>
              <a:t>Personal, Social and Emotional Development</a:t>
            </a:r>
          </a:p>
          <a:p>
            <a:r>
              <a:rPr lang="en-GB" dirty="0">
                <a:solidFill>
                  <a:srgbClr val="0070C0"/>
                </a:solidFill>
                <a:latin typeface="Comic Sans MS" panose="030F0702030302020204" pitchFamily="66" charset="0"/>
              </a:rPr>
              <a:t>Physical Development</a:t>
            </a:r>
          </a:p>
          <a:p>
            <a:r>
              <a:rPr lang="en-GB" dirty="0">
                <a:solidFill>
                  <a:srgbClr val="00B050"/>
                </a:solidFill>
                <a:latin typeface="Comic Sans MS" panose="030F0702030302020204" pitchFamily="66" charset="0"/>
              </a:rPr>
              <a:t>Literacy</a:t>
            </a:r>
          </a:p>
          <a:p>
            <a:r>
              <a:rPr lang="en-GB" dirty="0">
                <a:solidFill>
                  <a:srgbClr val="7030A0"/>
                </a:solidFill>
                <a:latin typeface="Comic Sans MS" panose="030F0702030302020204" pitchFamily="66" charset="0"/>
              </a:rPr>
              <a:t>Mathematics</a:t>
            </a:r>
          </a:p>
          <a:p>
            <a:r>
              <a:rPr lang="en-GB" dirty="0">
                <a:solidFill>
                  <a:srgbClr val="33CCCC"/>
                </a:solidFill>
                <a:latin typeface="Comic Sans MS" panose="030F0702030302020204" pitchFamily="66" charset="0"/>
              </a:rPr>
              <a:t>Understanding the World</a:t>
            </a:r>
          </a:p>
          <a:p>
            <a:r>
              <a:rPr lang="en-GB" dirty="0">
                <a:solidFill>
                  <a:srgbClr val="FF33CC"/>
                </a:solidFill>
                <a:latin typeface="Comic Sans MS" panose="030F0702030302020204" pitchFamily="66" charset="0"/>
              </a:rPr>
              <a:t>Expressive Arts and Design</a:t>
            </a:r>
          </a:p>
          <a:p>
            <a:endParaRPr lang="en-GB" dirty="0">
              <a:latin typeface="Comic Sans MS" panose="030F0702030302020204" pitchFamily="66" charset="0"/>
            </a:endParaRPr>
          </a:p>
          <a:p>
            <a:r>
              <a:rPr lang="en-GB" dirty="0">
                <a:latin typeface="Comic Sans MS" panose="030F0702030302020204" pitchFamily="66" charset="0"/>
              </a:rPr>
              <a:t>Throughout the EYFS, children will be working towards the Early Learning Goals. These describe the level of attainment expected at the end of your child’s Reception year in school.</a:t>
            </a:r>
          </a:p>
          <a:p>
            <a:endParaRPr lang="en-GB" dirty="0"/>
          </a:p>
        </p:txBody>
      </p:sp>
    </p:spTree>
    <p:extLst>
      <p:ext uri="{BB962C8B-B14F-4D97-AF65-F5344CB8AC3E}">
        <p14:creationId xmlns:p14="http://schemas.microsoft.com/office/powerpoint/2010/main" val="190315387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EF5A95C-DF9E-445E-B081-B9D236554305}"/>
              </a:ext>
            </a:extLst>
          </p:cNvPr>
          <p:cNvSpPr>
            <a:spLocks noGrp="1"/>
          </p:cNvSpPr>
          <p:nvPr>
            <p:ph idx="1"/>
          </p:nvPr>
        </p:nvSpPr>
        <p:spPr/>
        <p:txBody>
          <a:bodyPr/>
          <a:lstStyle/>
          <a:p>
            <a:pPr marL="109728" indent="0" algn="ctr">
              <a:buNone/>
            </a:pPr>
            <a:r>
              <a:rPr lang="en-GB" dirty="0">
                <a:latin typeface="Comic Sans MS" panose="030F0702030302020204" pitchFamily="66" charset="0"/>
              </a:rPr>
              <a:t>Within the first few weeks of your child starting Reception with us, we will give you more information about our Early Years Curriculum.</a:t>
            </a:r>
          </a:p>
        </p:txBody>
      </p:sp>
    </p:spTree>
    <p:extLst>
      <p:ext uri="{BB962C8B-B14F-4D97-AF65-F5344CB8AC3E}">
        <p14:creationId xmlns:p14="http://schemas.microsoft.com/office/powerpoint/2010/main" val="81215881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8498D2B7-560A-4F45-81A4-FCF31D4826E7}"/>
              </a:ext>
            </a:extLst>
          </p:cNvPr>
          <p:cNvSpPr>
            <a:spLocks noGrp="1"/>
          </p:cNvSpPr>
          <p:nvPr>
            <p:ph idx="1"/>
          </p:nvPr>
        </p:nvSpPr>
        <p:spPr/>
        <p:txBody>
          <a:bodyPr>
            <a:normAutofit/>
          </a:bodyPr>
          <a:lstStyle/>
          <a:p>
            <a:pPr marL="109728" indent="0">
              <a:buNone/>
            </a:pPr>
            <a:r>
              <a:rPr lang="en-GB" sz="2000" dirty="0">
                <a:latin typeface="Comic Sans MS" panose="030F0702030302020204" pitchFamily="66" charset="0"/>
              </a:rPr>
              <a:t>Throughout the year, staff will record your child’s learning in a book called a ‘</a:t>
            </a:r>
            <a:r>
              <a:rPr lang="en-GB" sz="2000" dirty="0">
                <a:solidFill>
                  <a:srgbClr val="FF0000"/>
                </a:solidFill>
                <a:latin typeface="Comic Sans MS" panose="030F0702030302020204" pitchFamily="66" charset="0"/>
              </a:rPr>
              <a:t>LEARNING JOURNAL</a:t>
            </a:r>
            <a:r>
              <a:rPr lang="en-GB" sz="2000" dirty="0">
                <a:latin typeface="Comic Sans MS" panose="030F0702030302020204" pitchFamily="66" charset="0"/>
              </a:rPr>
              <a:t>.’ This will form a unique record of your child’s learning and development. It will contain samples of work, photographs and staff observations. These books enable staff to track your child’s progress and attainment, and also plan future activities. </a:t>
            </a:r>
          </a:p>
          <a:p>
            <a:pPr marL="109728" indent="0">
              <a:buNone/>
            </a:pPr>
            <a:endParaRPr lang="en-GB" sz="2000" dirty="0">
              <a:latin typeface="Comic Sans MS" panose="030F0702030302020204" pitchFamily="66" charset="0"/>
            </a:endParaRPr>
          </a:p>
          <a:p>
            <a:pPr marL="109728" indent="0">
              <a:buNone/>
            </a:pPr>
            <a:r>
              <a:rPr lang="en-GB" sz="2000" b="1" dirty="0" err="1">
                <a:effectLst/>
                <a:latin typeface="Comic Sans MS" panose="030F0702030302020204" pitchFamily="66" charset="0"/>
                <a:ea typeface="Times New Roman" panose="02020603050405020304" pitchFamily="18" charset="0"/>
              </a:rPr>
              <a:t>SeeSaw</a:t>
            </a:r>
            <a:r>
              <a:rPr lang="en-GB" sz="2000" b="1" dirty="0">
                <a:effectLst/>
                <a:latin typeface="Comic Sans MS" panose="030F0702030302020204" pitchFamily="66" charset="0"/>
                <a:ea typeface="Times New Roman" panose="02020603050405020304" pitchFamily="18" charset="0"/>
              </a:rPr>
              <a:t> – Our Online Learning Platform:</a:t>
            </a:r>
            <a:r>
              <a:rPr lang="en-GB" sz="2000" dirty="0">
                <a:effectLst/>
                <a:latin typeface="Comic Sans MS" panose="030F0702030302020204" pitchFamily="66" charset="0"/>
                <a:ea typeface="Times New Roman" panose="02020603050405020304" pitchFamily="18" charset="0"/>
              </a:rPr>
              <a:t> We will create a secure account, where we will upload photographs</a:t>
            </a:r>
            <a:r>
              <a:rPr lang="en-GB" sz="2000" dirty="0">
                <a:latin typeface="Comic Sans MS" panose="030F0702030302020204" pitchFamily="66" charset="0"/>
                <a:ea typeface="Times New Roman" panose="02020603050405020304" pitchFamily="18" charset="0"/>
              </a:rPr>
              <a:t> and videos </a:t>
            </a:r>
            <a:r>
              <a:rPr lang="en-GB" sz="2000" dirty="0">
                <a:effectLst/>
                <a:latin typeface="Comic Sans MS" panose="030F0702030302020204" pitchFamily="66" charset="0"/>
                <a:ea typeface="Times New Roman" panose="02020603050405020304" pitchFamily="18" charset="0"/>
              </a:rPr>
              <a:t>relating to your child’s time with us. As a parent this allows you to view exciting achievements via a computer or smart phone and you can also contribute your own videos, photographs and posts. This is also where we communicate key and important dates for your diary. More information to follow at a later date.</a:t>
            </a:r>
            <a:endParaRPr lang="en-GB" sz="2000" dirty="0">
              <a:latin typeface="Comic Sans MS" panose="030F0702030302020204" pitchFamily="66" charset="0"/>
            </a:endParaRPr>
          </a:p>
          <a:p>
            <a:pPr marL="109728" indent="0">
              <a:buNone/>
            </a:pPr>
            <a:endParaRPr lang="en-GB" sz="2000" dirty="0">
              <a:latin typeface="Comic Sans MS" panose="030F0702030302020204" pitchFamily="66" charset="0"/>
            </a:endParaRPr>
          </a:p>
          <a:p>
            <a:pPr marL="109728" indent="0">
              <a:buNone/>
            </a:pPr>
            <a:endParaRPr lang="en-GB" sz="2000" dirty="0">
              <a:latin typeface="Comic Sans MS" panose="030F0702030302020204" pitchFamily="66" charset="0"/>
            </a:endParaRPr>
          </a:p>
          <a:p>
            <a:pPr marL="109728" indent="0">
              <a:buNone/>
            </a:pPr>
            <a:endParaRPr lang="en-GB" sz="2000" dirty="0">
              <a:latin typeface="Comic Sans MS" panose="030F0702030302020204" pitchFamily="66" charset="0"/>
            </a:endParaRPr>
          </a:p>
          <a:p>
            <a:pPr marL="109728" indent="0">
              <a:buNone/>
            </a:pPr>
            <a:endParaRPr lang="en-GB" dirty="0"/>
          </a:p>
        </p:txBody>
      </p:sp>
      <p:sp>
        <p:nvSpPr>
          <p:cNvPr id="3" name="Title 2">
            <a:extLst>
              <a:ext uri="{FF2B5EF4-FFF2-40B4-BE49-F238E27FC236}">
                <a16:creationId xmlns:a16="http://schemas.microsoft.com/office/drawing/2014/main" id="{EB42599D-3549-4308-9A37-FB154794950F}"/>
              </a:ext>
            </a:extLst>
          </p:cNvPr>
          <p:cNvSpPr>
            <a:spLocks noGrp="1"/>
          </p:cNvSpPr>
          <p:nvPr>
            <p:ph type="title"/>
          </p:nvPr>
        </p:nvSpPr>
        <p:spPr/>
        <p:txBody>
          <a:bodyPr/>
          <a:lstStyle/>
          <a:p>
            <a:pPr algn="ctr"/>
            <a:r>
              <a:rPr lang="en-GB" dirty="0">
                <a:latin typeface="Comic Sans MS" panose="030F0702030302020204" pitchFamily="66" charset="0"/>
              </a:rPr>
              <a:t>Learning Journals.</a:t>
            </a:r>
          </a:p>
        </p:txBody>
      </p:sp>
    </p:spTree>
    <p:extLst>
      <p:ext uri="{BB962C8B-B14F-4D97-AF65-F5344CB8AC3E}">
        <p14:creationId xmlns:p14="http://schemas.microsoft.com/office/powerpoint/2010/main" val="184148472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8498D2B7-560A-4F45-81A4-FCF31D4826E7}"/>
              </a:ext>
            </a:extLst>
          </p:cNvPr>
          <p:cNvSpPr>
            <a:spLocks noGrp="1"/>
          </p:cNvSpPr>
          <p:nvPr>
            <p:ph idx="1"/>
          </p:nvPr>
        </p:nvSpPr>
        <p:spPr/>
        <p:txBody>
          <a:bodyPr>
            <a:normAutofit fontScale="92500" lnSpcReduction="20000"/>
          </a:bodyPr>
          <a:lstStyle/>
          <a:p>
            <a:pPr marL="109728" indent="0">
              <a:buNone/>
            </a:pPr>
            <a:r>
              <a:rPr lang="en-GB" sz="2000" dirty="0">
                <a:latin typeface="Comic Sans MS" panose="030F0702030302020204" pitchFamily="66" charset="0"/>
              </a:rPr>
              <a:t>To enrich your child’s education, we set the expectation that …</a:t>
            </a:r>
          </a:p>
          <a:p>
            <a:pPr marL="109728" indent="0">
              <a:buNone/>
            </a:pPr>
            <a:endParaRPr lang="en-GB" sz="2000" dirty="0">
              <a:latin typeface="Comic Sans MS" panose="030F0702030302020204" pitchFamily="66" charset="0"/>
            </a:endParaRPr>
          </a:p>
          <a:p>
            <a:r>
              <a:rPr lang="en-GB" sz="2000" dirty="0">
                <a:latin typeface="Comic Sans MS" panose="030F0702030302020204" pitchFamily="66" charset="0"/>
              </a:rPr>
              <a:t>Phonics Homework: A weekly activity that directly supports what we have been learning in our Phonics sessions that week.</a:t>
            </a:r>
          </a:p>
          <a:p>
            <a:endParaRPr lang="en-GB" sz="2000" dirty="0">
              <a:latin typeface="Comic Sans MS" panose="030F0702030302020204" pitchFamily="66" charset="0"/>
            </a:endParaRPr>
          </a:p>
          <a:p>
            <a:r>
              <a:rPr lang="en-GB" sz="2000" dirty="0">
                <a:latin typeface="Comic Sans MS" panose="030F0702030302020204" pitchFamily="66" charset="0"/>
              </a:rPr>
              <a:t>Online Reading e - book: This is a celebration read of the story that they have been reading in school with their Class Teacher that week. We expect this to happen on a daily basis. </a:t>
            </a:r>
          </a:p>
          <a:p>
            <a:endParaRPr lang="en-GB" sz="2000" dirty="0">
              <a:latin typeface="Comic Sans MS" panose="030F0702030302020204" pitchFamily="66" charset="0"/>
            </a:endParaRPr>
          </a:p>
          <a:p>
            <a:r>
              <a:rPr lang="en-GB" sz="2000" dirty="0">
                <a:latin typeface="Comic Sans MS" panose="030F0702030302020204" pitchFamily="66" charset="0"/>
              </a:rPr>
              <a:t>Pleasure for Reading: Every Friday your child will be given the opportunity to choose a story book from our book box to share at home with you. This is </a:t>
            </a:r>
            <a:r>
              <a:rPr lang="en-GB" sz="2000" u="sng" dirty="0">
                <a:latin typeface="Comic Sans MS" panose="030F0702030302020204" pitchFamily="66" charset="0"/>
              </a:rPr>
              <a:t>not</a:t>
            </a:r>
            <a:r>
              <a:rPr lang="en-GB" sz="2000" dirty="0">
                <a:latin typeface="Comic Sans MS" panose="030F0702030302020204" pitchFamily="66" charset="0"/>
              </a:rPr>
              <a:t> for your child to read but for you to share with them to encourage a love for reading.</a:t>
            </a:r>
          </a:p>
          <a:p>
            <a:endParaRPr lang="en-GB" sz="2000" dirty="0">
              <a:latin typeface="Comic Sans MS" panose="030F0702030302020204" pitchFamily="66" charset="0"/>
            </a:endParaRPr>
          </a:p>
          <a:p>
            <a:r>
              <a:rPr lang="en-GB" sz="2000" dirty="0" err="1">
                <a:latin typeface="Comic Sans MS" panose="030F0702030302020204" pitchFamily="66" charset="0"/>
              </a:rPr>
              <a:t>SeeSaw</a:t>
            </a:r>
            <a:r>
              <a:rPr lang="en-GB" sz="2000" dirty="0">
                <a:latin typeface="Comic Sans MS" panose="030F0702030302020204" pitchFamily="66" charset="0"/>
              </a:rPr>
              <a:t>: Throughout each half term we will upload challenges for you and your child to complete together.</a:t>
            </a:r>
          </a:p>
          <a:p>
            <a:endParaRPr lang="en-GB" sz="2000" dirty="0">
              <a:latin typeface="Comic Sans MS" panose="030F0702030302020204" pitchFamily="66" charset="0"/>
            </a:endParaRPr>
          </a:p>
          <a:p>
            <a:pPr marL="109728" indent="0">
              <a:buNone/>
            </a:pPr>
            <a:endParaRPr lang="en-GB" sz="2000" dirty="0">
              <a:latin typeface="Comic Sans MS" panose="030F0702030302020204" pitchFamily="66" charset="0"/>
            </a:endParaRPr>
          </a:p>
          <a:p>
            <a:pPr marL="109728" indent="0">
              <a:buNone/>
            </a:pPr>
            <a:endParaRPr lang="en-GB" sz="2000" dirty="0">
              <a:latin typeface="Comic Sans MS" panose="030F0702030302020204" pitchFamily="66" charset="0"/>
            </a:endParaRPr>
          </a:p>
          <a:p>
            <a:pPr marL="109728" indent="0">
              <a:buNone/>
            </a:pPr>
            <a:endParaRPr lang="en-GB" sz="2000" dirty="0">
              <a:latin typeface="Comic Sans MS" panose="030F0702030302020204" pitchFamily="66" charset="0"/>
            </a:endParaRPr>
          </a:p>
          <a:p>
            <a:pPr marL="109728" indent="0">
              <a:buNone/>
            </a:pPr>
            <a:endParaRPr lang="en-GB" sz="2000" dirty="0">
              <a:latin typeface="Comic Sans MS" panose="030F0702030302020204" pitchFamily="66" charset="0"/>
            </a:endParaRPr>
          </a:p>
          <a:p>
            <a:pPr marL="109728" indent="0">
              <a:buNone/>
            </a:pPr>
            <a:endParaRPr lang="en-GB" sz="2000" dirty="0">
              <a:latin typeface="Comic Sans MS" panose="030F0702030302020204" pitchFamily="66" charset="0"/>
            </a:endParaRPr>
          </a:p>
          <a:p>
            <a:pPr marL="109728" indent="0">
              <a:buNone/>
            </a:pPr>
            <a:endParaRPr lang="en-GB" dirty="0"/>
          </a:p>
        </p:txBody>
      </p:sp>
      <p:sp>
        <p:nvSpPr>
          <p:cNvPr id="3" name="Title 2">
            <a:extLst>
              <a:ext uri="{FF2B5EF4-FFF2-40B4-BE49-F238E27FC236}">
                <a16:creationId xmlns:a16="http://schemas.microsoft.com/office/drawing/2014/main" id="{EB42599D-3549-4308-9A37-FB154794950F}"/>
              </a:ext>
            </a:extLst>
          </p:cNvPr>
          <p:cNvSpPr>
            <a:spLocks noGrp="1"/>
          </p:cNvSpPr>
          <p:nvPr>
            <p:ph type="title"/>
          </p:nvPr>
        </p:nvSpPr>
        <p:spPr/>
        <p:txBody>
          <a:bodyPr/>
          <a:lstStyle/>
          <a:p>
            <a:pPr algn="ctr"/>
            <a:r>
              <a:rPr lang="en-GB" dirty="0">
                <a:latin typeface="Comic Sans MS" panose="030F0702030302020204" pitchFamily="66" charset="0"/>
              </a:rPr>
              <a:t>Home Learning.</a:t>
            </a:r>
          </a:p>
        </p:txBody>
      </p:sp>
    </p:spTree>
    <p:extLst>
      <p:ext uri="{BB962C8B-B14F-4D97-AF65-F5344CB8AC3E}">
        <p14:creationId xmlns:p14="http://schemas.microsoft.com/office/powerpoint/2010/main" val="134001560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01BD847E-E031-4B5E-B9F6-88BA0F0802FA}"/>
              </a:ext>
            </a:extLst>
          </p:cNvPr>
          <p:cNvSpPr>
            <a:spLocks noGrp="1"/>
          </p:cNvSpPr>
          <p:nvPr>
            <p:ph type="title"/>
          </p:nvPr>
        </p:nvSpPr>
        <p:spPr/>
        <p:txBody>
          <a:bodyPr/>
          <a:lstStyle/>
          <a:p>
            <a:pPr algn="ctr"/>
            <a:r>
              <a:rPr lang="en-GB" dirty="0">
                <a:latin typeface="Comic Sans MS" panose="030F0702030302020204" pitchFamily="66" charset="0"/>
              </a:rPr>
              <a:t>Early Years Outside Area.</a:t>
            </a:r>
          </a:p>
        </p:txBody>
      </p:sp>
      <p:pic>
        <p:nvPicPr>
          <p:cNvPr id="4" name="Picture 3">
            <a:extLst>
              <a:ext uri="{FF2B5EF4-FFF2-40B4-BE49-F238E27FC236}">
                <a16:creationId xmlns:a16="http://schemas.microsoft.com/office/drawing/2014/main" id="{3A0BF46A-8EC6-4A19-A499-903BA9C2E534}"/>
              </a:ext>
            </a:extLst>
          </p:cNvPr>
          <p:cNvPicPr>
            <a:picLocks noChangeAspect="1"/>
          </p:cNvPicPr>
          <p:nvPr/>
        </p:nvPicPr>
        <p:blipFill rotWithShape="1">
          <a:blip r:embed="rId2"/>
          <a:srcRect l="35824" t="21987" r="36614" b="44397"/>
          <a:stretch/>
        </p:blipFill>
        <p:spPr>
          <a:xfrm>
            <a:off x="167854" y="5731063"/>
            <a:ext cx="1643450" cy="1126937"/>
          </a:xfrm>
          <a:prstGeom prst="rect">
            <a:avLst/>
          </a:prstGeom>
        </p:spPr>
      </p:pic>
      <p:pic>
        <p:nvPicPr>
          <p:cNvPr id="5" name="Picture 4">
            <a:extLst>
              <a:ext uri="{FF2B5EF4-FFF2-40B4-BE49-F238E27FC236}">
                <a16:creationId xmlns:a16="http://schemas.microsoft.com/office/drawing/2014/main" id="{19A8DB99-5D08-4DB2-A524-3A59A4CDA750}"/>
              </a:ext>
            </a:extLst>
          </p:cNvPr>
          <p:cNvPicPr>
            <a:picLocks noChangeAspect="1"/>
          </p:cNvPicPr>
          <p:nvPr/>
        </p:nvPicPr>
        <p:blipFill rotWithShape="1">
          <a:blip r:embed="rId2"/>
          <a:srcRect l="62438" t="21987" r="10000" b="44397"/>
          <a:stretch/>
        </p:blipFill>
        <p:spPr>
          <a:xfrm>
            <a:off x="6228184" y="5576107"/>
            <a:ext cx="1802144" cy="1235756"/>
          </a:xfrm>
          <a:prstGeom prst="rect">
            <a:avLst/>
          </a:prstGeom>
        </p:spPr>
      </p:pic>
      <p:pic>
        <p:nvPicPr>
          <p:cNvPr id="7" name="Picture 6">
            <a:extLst>
              <a:ext uri="{FF2B5EF4-FFF2-40B4-BE49-F238E27FC236}">
                <a16:creationId xmlns:a16="http://schemas.microsoft.com/office/drawing/2014/main" id="{B96012B8-82C0-41B4-8947-DC52907690DA}"/>
              </a:ext>
            </a:extLst>
          </p:cNvPr>
          <p:cNvPicPr>
            <a:picLocks noChangeAspect="1"/>
          </p:cNvPicPr>
          <p:nvPr/>
        </p:nvPicPr>
        <p:blipFill rotWithShape="1">
          <a:blip r:embed="rId2"/>
          <a:srcRect l="63225" t="55508" r="10000" b="12182"/>
          <a:stretch/>
        </p:blipFill>
        <p:spPr>
          <a:xfrm>
            <a:off x="4451833" y="4365104"/>
            <a:ext cx="1707493" cy="1158459"/>
          </a:xfrm>
          <a:prstGeom prst="rect">
            <a:avLst/>
          </a:prstGeom>
        </p:spPr>
      </p:pic>
      <p:pic>
        <p:nvPicPr>
          <p:cNvPr id="6" name="Picture 5">
            <a:extLst>
              <a:ext uri="{FF2B5EF4-FFF2-40B4-BE49-F238E27FC236}">
                <a16:creationId xmlns:a16="http://schemas.microsoft.com/office/drawing/2014/main" id="{26ECB479-9D0B-429B-9861-CE7278021F6E}"/>
              </a:ext>
            </a:extLst>
          </p:cNvPr>
          <p:cNvPicPr>
            <a:picLocks noChangeAspect="1"/>
          </p:cNvPicPr>
          <p:nvPr/>
        </p:nvPicPr>
        <p:blipFill rotWithShape="1">
          <a:blip r:embed="rId2"/>
          <a:srcRect l="35825" t="55508" r="37400" b="12182"/>
          <a:stretch/>
        </p:blipFill>
        <p:spPr>
          <a:xfrm>
            <a:off x="2829970" y="5653404"/>
            <a:ext cx="1707493" cy="1158459"/>
          </a:xfrm>
          <a:prstGeom prst="rect">
            <a:avLst/>
          </a:prstGeom>
        </p:spPr>
      </p:pic>
      <p:pic>
        <p:nvPicPr>
          <p:cNvPr id="13" name="Picture 12" descr="A picture containing green, fence, sport, game&#10;&#10;Description automatically generated">
            <a:extLst>
              <a:ext uri="{FF2B5EF4-FFF2-40B4-BE49-F238E27FC236}">
                <a16:creationId xmlns:a16="http://schemas.microsoft.com/office/drawing/2014/main" id="{28C05B12-F2D6-472C-A942-A568C6D8BBD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475656" y="4365104"/>
            <a:ext cx="1840021" cy="1227910"/>
          </a:xfrm>
          <a:prstGeom prst="rect">
            <a:avLst/>
          </a:prstGeom>
        </p:spPr>
      </p:pic>
      <p:pic>
        <p:nvPicPr>
          <p:cNvPr id="15" name="Picture 14" descr="A person standing in front of a small child&#10;&#10;Description automatically generated">
            <a:extLst>
              <a:ext uri="{FF2B5EF4-FFF2-40B4-BE49-F238E27FC236}">
                <a16:creationId xmlns:a16="http://schemas.microsoft.com/office/drawing/2014/main" id="{C628D5C4-7915-43B7-9583-2E2A6261647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295482" y="4260104"/>
            <a:ext cx="1742958" cy="1149009"/>
          </a:xfrm>
          <a:prstGeom prst="rect">
            <a:avLst/>
          </a:prstGeom>
        </p:spPr>
      </p:pic>
      <p:sp>
        <p:nvSpPr>
          <p:cNvPr id="9" name="Content Placeholder 1">
            <a:extLst>
              <a:ext uri="{FF2B5EF4-FFF2-40B4-BE49-F238E27FC236}">
                <a16:creationId xmlns:a16="http://schemas.microsoft.com/office/drawing/2014/main" id="{0299F244-317E-F57B-DCD3-D2D4B5BD2E6F}"/>
              </a:ext>
            </a:extLst>
          </p:cNvPr>
          <p:cNvSpPr>
            <a:spLocks noGrp="1"/>
          </p:cNvSpPr>
          <p:nvPr>
            <p:ph idx="1"/>
          </p:nvPr>
        </p:nvSpPr>
        <p:spPr>
          <a:xfrm>
            <a:off x="457200" y="1481328"/>
            <a:ext cx="8229600" cy="4525963"/>
          </a:xfrm>
        </p:spPr>
        <p:txBody>
          <a:bodyPr>
            <a:normAutofit/>
          </a:bodyPr>
          <a:lstStyle/>
          <a:p>
            <a:pPr marL="109728" indent="0">
              <a:buNone/>
            </a:pPr>
            <a:r>
              <a:rPr lang="en-GB" sz="2000" dirty="0">
                <a:latin typeface="Comic Sans MS" panose="030F0702030302020204" pitchFamily="66" charset="0"/>
              </a:rPr>
              <a:t>In Reception we free-flow outside everyday regardless of the weather. </a:t>
            </a:r>
          </a:p>
          <a:p>
            <a:pPr marL="109728" indent="0">
              <a:buNone/>
            </a:pPr>
            <a:r>
              <a:rPr lang="en-GB" sz="2000" dirty="0">
                <a:latin typeface="Comic Sans MS" panose="030F0702030302020204" pitchFamily="66" charset="0"/>
              </a:rPr>
              <a:t>Our outside area is a continuation of our inside classrooms and ensures provision of all areas of learning.</a:t>
            </a:r>
          </a:p>
          <a:p>
            <a:pPr marL="109728" indent="0">
              <a:buNone/>
            </a:pPr>
            <a:endParaRPr lang="en-GB" sz="2000" dirty="0">
              <a:latin typeface="Comic Sans MS" panose="030F0702030302020204" pitchFamily="66" charset="0"/>
            </a:endParaRPr>
          </a:p>
          <a:p>
            <a:pPr marL="109728" indent="0">
              <a:buNone/>
            </a:pPr>
            <a:r>
              <a:rPr lang="en-GB" sz="2000" dirty="0">
                <a:latin typeface="Comic Sans MS" panose="030F0702030302020204" pitchFamily="66" charset="0"/>
              </a:rPr>
              <a:t>With this in mind, it is essential children have a named coat at school everyday. </a:t>
            </a:r>
          </a:p>
          <a:p>
            <a:pPr marL="109728" indent="0">
              <a:buNone/>
            </a:pPr>
            <a:endParaRPr lang="en-GB" sz="2000" dirty="0">
              <a:latin typeface="Comic Sans MS" panose="030F0702030302020204" pitchFamily="66" charset="0"/>
            </a:endParaRPr>
          </a:p>
          <a:p>
            <a:pPr marL="109728" indent="0">
              <a:buNone/>
            </a:pPr>
            <a:endParaRPr lang="en-GB" sz="2000" dirty="0">
              <a:latin typeface="Comic Sans MS" panose="030F0702030302020204" pitchFamily="66" charset="0"/>
            </a:endParaRPr>
          </a:p>
          <a:p>
            <a:pPr marL="109728" indent="0">
              <a:buNone/>
            </a:pPr>
            <a:endParaRPr lang="en-GB" sz="2000" dirty="0">
              <a:latin typeface="Comic Sans MS" panose="030F0702030302020204" pitchFamily="66" charset="0"/>
            </a:endParaRPr>
          </a:p>
          <a:p>
            <a:pPr marL="109728" indent="0">
              <a:buNone/>
            </a:pPr>
            <a:endParaRPr lang="en-GB" dirty="0"/>
          </a:p>
        </p:txBody>
      </p:sp>
    </p:spTree>
    <p:extLst>
      <p:ext uri="{BB962C8B-B14F-4D97-AF65-F5344CB8AC3E}">
        <p14:creationId xmlns:p14="http://schemas.microsoft.com/office/powerpoint/2010/main" val="104356353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D960B774-B162-466F-9A8B-637ACB95FEFE}"/>
              </a:ext>
            </a:extLst>
          </p:cNvPr>
          <p:cNvSpPr/>
          <p:nvPr/>
        </p:nvSpPr>
        <p:spPr>
          <a:xfrm>
            <a:off x="2627784" y="548680"/>
            <a:ext cx="4273927" cy="369332"/>
          </a:xfrm>
          <a:prstGeom prst="rect">
            <a:avLst/>
          </a:prstGeom>
        </p:spPr>
        <p:txBody>
          <a:bodyPr wrap="none">
            <a:spAutoFit/>
          </a:bodyPr>
          <a:lstStyle/>
          <a:p>
            <a:r>
              <a:rPr lang="en-GB" dirty="0">
                <a:hlinkClick r:id="rId2"/>
              </a:rPr>
              <a:t>https://www.aragon.merton.sch.uk/</a:t>
            </a:r>
            <a:endParaRPr lang="en-GB" dirty="0"/>
          </a:p>
        </p:txBody>
      </p:sp>
      <p:pic>
        <p:nvPicPr>
          <p:cNvPr id="5" name="Picture 4">
            <a:extLst>
              <a:ext uri="{FF2B5EF4-FFF2-40B4-BE49-F238E27FC236}">
                <a16:creationId xmlns:a16="http://schemas.microsoft.com/office/drawing/2014/main" id="{8C2BB98F-8758-448B-BC24-DE43E0AD8B05}"/>
              </a:ext>
            </a:extLst>
          </p:cNvPr>
          <p:cNvPicPr>
            <a:picLocks noChangeAspect="1"/>
          </p:cNvPicPr>
          <p:nvPr/>
        </p:nvPicPr>
        <p:blipFill rotWithShape="1">
          <a:blip r:embed="rId3"/>
          <a:srcRect t="13866"/>
          <a:stretch/>
        </p:blipFill>
        <p:spPr>
          <a:xfrm>
            <a:off x="877157" y="1844824"/>
            <a:ext cx="7389686" cy="3578606"/>
          </a:xfrm>
          <a:prstGeom prst="rect">
            <a:avLst/>
          </a:prstGeom>
        </p:spPr>
      </p:pic>
    </p:spTree>
    <p:extLst>
      <p:ext uri="{BB962C8B-B14F-4D97-AF65-F5344CB8AC3E}">
        <p14:creationId xmlns:p14="http://schemas.microsoft.com/office/powerpoint/2010/main" val="86576731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F583FF9D-39FB-4556-8E5D-BA37693D8A69}"/>
              </a:ext>
            </a:extLst>
          </p:cNvPr>
          <p:cNvSpPr>
            <a:spLocks noGrp="1"/>
          </p:cNvSpPr>
          <p:nvPr>
            <p:ph type="title"/>
          </p:nvPr>
        </p:nvSpPr>
        <p:spPr/>
        <p:txBody>
          <a:bodyPr>
            <a:noAutofit/>
          </a:bodyPr>
          <a:lstStyle/>
          <a:p>
            <a:r>
              <a:rPr lang="en-GB" sz="1600" dirty="0">
                <a:hlinkClick r:id="rId2"/>
              </a:rPr>
              <a:t>https://cdn.oxfordowl.co.uk/2018/06/27/15/30/15/280/Oxford_Owl_Starting_School_Guide_2018.pdf</a:t>
            </a:r>
            <a:endParaRPr lang="en-GB" sz="1600" dirty="0"/>
          </a:p>
        </p:txBody>
      </p:sp>
      <p:pic>
        <p:nvPicPr>
          <p:cNvPr id="4" name="Picture 3">
            <a:extLst>
              <a:ext uri="{FF2B5EF4-FFF2-40B4-BE49-F238E27FC236}">
                <a16:creationId xmlns:a16="http://schemas.microsoft.com/office/drawing/2014/main" id="{88538116-8921-4C2C-93AF-D4B4450AF189}"/>
              </a:ext>
            </a:extLst>
          </p:cNvPr>
          <p:cNvPicPr>
            <a:picLocks noChangeAspect="1"/>
          </p:cNvPicPr>
          <p:nvPr/>
        </p:nvPicPr>
        <p:blipFill rotWithShape="1">
          <a:blip r:embed="rId3"/>
          <a:srcRect l="34250" t="20586" r="35038" b="5179"/>
          <a:stretch/>
        </p:blipFill>
        <p:spPr>
          <a:xfrm>
            <a:off x="3131840" y="1916832"/>
            <a:ext cx="3096344" cy="4207852"/>
          </a:xfrm>
          <a:prstGeom prst="rect">
            <a:avLst/>
          </a:prstGeom>
        </p:spPr>
      </p:pic>
    </p:spTree>
    <p:extLst>
      <p:ext uri="{BB962C8B-B14F-4D97-AF65-F5344CB8AC3E}">
        <p14:creationId xmlns:p14="http://schemas.microsoft.com/office/powerpoint/2010/main" val="256139953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9971D8D-6277-4176-8119-A8D0AEA8C594}"/>
              </a:ext>
            </a:extLst>
          </p:cNvPr>
          <p:cNvPicPr>
            <a:picLocks noChangeAspect="1"/>
          </p:cNvPicPr>
          <p:nvPr/>
        </p:nvPicPr>
        <p:blipFill rotWithShape="1">
          <a:blip r:embed="rId2"/>
          <a:srcRect l="35825" t="20586" r="36138" b="6578"/>
          <a:stretch/>
        </p:blipFill>
        <p:spPr>
          <a:xfrm>
            <a:off x="2771800" y="221343"/>
            <a:ext cx="4392488" cy="6415313"/>
          </a:xfrm>
          <a:prstGeom prst="rect">
            <a:avLst/>
          </a:prstGeom>
        </p:spPr>
      </p:pic>
    </p:spTree>
    <p:extLst>
      <p:ext uri="{BB962C8B-B14F-4D97-AF65-F5344CB8AC3E}">
        <p14:creationId xmlns:p14="http://schemas.microsoft.com/office/powerpoint/2010/main" val="285592666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666D97F5-5B31-4DA3-94D3-FDF444D0C785}"/>
              </a:ext>
            </a:extLst>
          </p:cNvPr>
          <p:cNvPicPr>
            <a:picLocks noChangeAspect="1"/>
          </p:cNvPicPr>
          <p:nvPr/>
        </p:nvPicPr>
        <p:blipFill rotWithShape="1">
          <a:blip r:embed="rId2"/>
          <a:srcRect l="15350" t="13582" r="16925" b="6579"/>
          <a:stretch/>
        </p:blipFill>
        <p:spPr>
          <a:xfrm>
            <a:off x="323527" y="404664"/>
            <a:ext cx="8474205" cy="5616624"/>
          </a:xfrm>
          <a:prstGeom prst="rect">
            <a:avLst/>
          </a:prstGeom>
        </p:spPr>
      </p:pic>
    </p:spTree>
    <p:extLst>
      <p:ext uri="{BB962C8B-B14F-4D97-AF65-F5344CB8AC3E}">
        <p14:creationId xmlns:p14="http://schemas.microsoft.com/office/powerpoint/2010/main" val="131673839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A1EC2889-FC77-72CF-BD10-81FFFAFB2802}"/>
              </a:ext>
            </a:extLst>
          </p:cNvPr>
          <p:cNvPicPr>
            <a:picLocks noChangeAspect="1"/>
          </p:cNvPicPr>
          <p:nvPr/>
        </p:nvPicPr>
        <p:blipFill rotWithShape="1">
          <a:blip r:embed="rId3"/>
          <a:srcRect l="35038" t="10800" r="34250" b="9401"/>
          <a:stretch/>
        </p:blipFill>
        <p:spPr>
          <a:xfrm>
            <a:off x="2843808" y="219105"/>
            <a:ext cx="4392488" cy="6419790"/>
          </a:xfrm>
          <a:prstGeom prst="rect">
            <a:avLst/>
          </a:prstGeom>
        </p:spPr>
      </p:pic>
    </p:spTree>
    <p:extLst>
      <p:ext uri="{BB962C8B-B14F-4D97-AF65-F5344CB8AC3E}">
        <p14:creationId xmlns:p14="http://schemas.microsoft.com/office/powerpoint/2010/main" val="279487516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0D1F5D0D-8365-5934-66AB-988EF817E2E1}"/>
              </a:ext>
            </a:extLst>
          </p:cNvPr>
          <p:cNvPicPr>
            <a:picLocks noChangeAspect="1"/>
          </p:cNvPicPr>
          <p:nvPr/>
        </p:nvPicPr>
        <p:blipFill rotWithShape="1">
          <a:blip r:embed="rId2"/>
          <a:srcRect l="17713" t="10800" r="16926" b="8001"/>
          <a:stretch/>
        </p:blipFill>
        <p:spPr>
          <a:xfrm>
            <a:off x="395536" y="332656"/>
            <a:ext cx="8552812" cy="5976664"/>
          </a:xfrm>
          <a:prstGeom prst="rect">
            <a:avLst/>
          </a:prstGeom>
        </p:spPr>
      </p:pic>
    </p:spTree>
    <p:extLst>
      <p:ext uri="{BB962C8B-B14F-4D97-AF65-F5344CB8AC3E}">
        <p14:creationId xmlns:p14="http://schemas.microsoft.com/office/powerpoint/2010/main" val="338977318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6833830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marL="109728" indent="0">
              <a:buNone/>
            </a:pPr>
            <a:endParaRPr lang="en-GB" sz="3600" dirty="0">
              <a:latin typeface="Comic Sans MS" panose="030F0702030302020204" pitchFamily="66" charset="0"/>
            </a:endParaRPr>
          </a:p>
          <a:p>
            <a:endParaRPr lang="en-GB" sz="3600" dirty="0">
              <a:latin typeface="Comic Sans MS" panose="030F0702030302020204" pitchFamily="66" charset="0"/>
            </a:endParaRPr>
          </a:p>
          <a:p>
            <a:pPr marL="109728" indent="0" algn="ctr">
              <a:buNone/>
            </a:pPr>
            <a:r>
              <a:rPr lang="en-GB" sz="3600" dirty="0">
                <a:latin typeface="Comic Sans MS" panose="030F0702030302020204" pitchFamily="66" charset="0"/>
              </a:rPr>
              <a:t>Thank you for joining us!</a:t>
            </a:r>
          </a:p>
        </p:txBody>
      </p:sp>
      <p:sp>
        <p:nvSpPr>
          <p:cNvPr id="3" name="Title 2"/>
          <p:cNvSpPr>
            <a:spLocks noGrp="1"/>
          </p:cNvSpPr>
          <p:nvPr>
            <p:ph type="title"/>
          </p:nvPr>
        </p:nvSpPr>
        <p:spPr/>
        <p:txBody>
          <a:bodyPr/>
          <a:lstStyle/>
          <a:p>
            <a:r>
              <a:rPr lang="en-GB" dirty="0">
                <a:effectLst>
                  <a:outerShdw blurRad="38100" dist="38100" dir="2700000" algn="tl">
                    <a:srgbClr val="000000">
                      <a:alpha val="43137"/>
                    </a:srgbClr>
                  </a:outerShdw>
                </a:effectLst>
                <a:latin typeface="Comic Sans MS" panose="030F0702030302020204" pitchFamily="66" charset="0"/>
              </a:rPr>
              <a:t>Any Questions?</a:t>
            </a:r>
          </a:p>
        </p:txBody>
      </p:sp>
    </p:spTree>
    <p:extLst>
      <p:ext uri="{BB962C8B-B14F-4D97-AF65-F5344CB8AC3E}">
        <p14:creationId xmlns:p14="http://schemas.microsoft.com/office/powerpoint/2010/main" val="117918569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1500</TotalTime>
  <Words>2190</Words>
  <Application>Microsoft Office PowerPoint</Application>
  <PresentationFormat>On-screen Show (4:3)</PresentationFormat>
  <Paragraphs>195</Paragraphs>
  <Slides>24</Slides>
  <Notes>7</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24</vt:i4>
      </vt:variant>
    </vt:vector>
  </HeadingPairs>
  <TitlesOfParts>
    <vt:vector size="34" baseType="lpstr">
      <vt:lpstr>Arial</vt:lpstr>
      <vt:lpstr>Calibri</vt:lpstr>
      <vt:lpstr>Comic Sans MS</vt:lpstr>
      <vt:lpstr>Lucida Sans Unicode</vt:lpstr>
      <vt:lpstr>Times New Roman</vt:lpstr>
      <vt:lpstr>Verdana</vt:lpstr>
      <vt:lpstr>Wingdings</vt:lpstr>
      <vt:lpstr>Wingdings 2</vt:lpstr>
      <vt:lpstr>Wingdings 3</vt:lpstr>
      <vt:lpstr>Concourse</vt:lpstr>
      <vt:lpstr>Welcome to Aragon  Primary School</vt:lpstr>
      <vt:lpstr>Meet the staff</vt:lpstr>
      <vt:lpstr>Meeting Us!</vt:lpstr>
      <vt:lpstr>In September!</vt:lpstr>
      <vt:lpstr>PowerPoint Presentation</vt:lpstr>
      <vt:lpstr>A Typical School Day</vt:lpstr>
      <vt:lpstr>Lunch</vt:lpstr>
      <vt:lpstr>School Uniform</vt:lpstr>
      <vt:lpstr>PowerPoint Presentation</vt:lpstr>
      <vt:lpstr>Health</vt:lpstr>
      <vt:lpstr>As of September 2021, we have been following the new EYFS curriculum.</vt:lpstr>
      <vt:lpstr>PowerPoint Presentation</vt:lpstr>
      <vt:lpstr>PowerPoint Presentation</vt:lpstr>
      <vt:lpstr>Learning Journals.</vt:lpstr>
      <vt:lpstr>Home Learning.</vt:lpstr>
      <vt:lpstr>Early Years Outside Area.</vt:lpstr>
      <vt:lpstr>PowerPoint Presentation</vt:lpstr>
      <vt:lpstr>https://cdn.oxfordowl.co.uk/2018/06/27/15/30/15/280/Oxford_Owl_Starting_School_Guide_2018.pdf</vt:lpstr>
      <vt:lpstr>PowerPoint Presentation</vt:lpstr>
      <vt:lpstr>PowerPoint Presentation</vt:lpstr>
      <vt:lpstr>PowerPoint Presentation</vt:lpstr>
      <vt:lpstr>PowerPoint Presentation</vt:lpstr>
      <vt:lpstr>PowerPoint Presentation</vt:lpstr>
      <vt:lpstr>Any Questions?</vt:lpstr>
    </vt:vector>
  </TitlesOfParts>
  <Company>Aragon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Aragon Primary School</dc:title>
  <dc:creator>AStirling</dc:creator>
  <cp:lastModifiedBy>Nicola Pearce</cp:lastModifiedBy>
  <cp:revision>89</cp:revision>
  <cp:lastPrinted>2021-06-24T06:54:27Z</cp:lastPrinted>
  <dcterms:created xsi:type="dcterms:W3CDTF">2015-06-29T13:36:32Z</dcterms:created>
  <dcterms:modified xsi:type="dcterms:W3CDTF">2022-06-14T14:16:12Z</dcterms:modified>
</cp:coreProperties>
</file>